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75" r:id="rId6"/>
    <p:sldId id="274" r:id="rId7"/>
    <p:sldId id="261" r:id="rId8"/>
    <p:sldId id="272" r:id="rId9"/>
    <p:sldId id="273" r:id="rId10"/>
    <p:sldId id="263" r:id="rId11"/>
    <p:sldId id="264" r:id="rId12"/>
    <p:sldId id="270" r:id="rId13"/>
    <p:sldId id="271" r:id="rId14"/>
    <p:sldId id="265" r:id="rId15"/>
    <p:sldId id="266" r:id="rId16"/>
    <p:sldId id="267" r:id="rId17"/>
    <p:sldId id="279" r:id="rId18"/>
    <p:sldId id="280" r:id="rId19"/>
    <p:sldId id="281" r:id="rId20"/>
    <p:sldId id="296" r:id="rId21"/>
    <p:sldId id="297" r:id="rId22"/>
    <p:sldId id="284" r:id="rId23"/>
    <p:sldId id="292" r:id="rId24"/>
    <p:sldId id="293" r:id="rId25"/>
    <p:sldId id="300" r:id="rId26"/>
    <p:sldId id="287" r:id="rId27"/>
    <p:sldId id="286" r:id="rId28"/>
    <p:sldId id="288" r:id="rId29"/>
    <p:sldId id="289" r:id="rId30"/>
    <p:sldId id="290" r:id="rId31"/>
    <p:sldId id="291" r:id="rId32"/>
    <p:sldId id="285" r:id="rId33"/>
    <p:sldId id="283" r:id="rId34"/>
    <p:sldId id="282" r:id="rId35"/>
    <p:sldId id="294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A6134-1388-4F1D-B548-640135BA4DDF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2B14-0D74-4D81-8F15-6F8EEA27FC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4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Διαβάζω 1</a:t>
            </a:r>
            <a:r>
              <a:rPr lang="el-GR" sz="1200" baseline="30000" dirty="0"/>
              <a:t>η</a:t>
            </a:r>
            <a:r>
              <a:rPr lang="el-GR" sz="1200" dirty="0"/>
              <a:t> φορά.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2B14-0D74-4D81-8F15-6F8EEA27FC24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82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</a:t>
            </a:r>
            <a:r>
              <a:rPr lang="en-US" sz="1200" dirty="0"/>
              <a:t>2</a:t>
            </a:r>
            <a:r>
              <a:rPr lang="el-GR" sz="1200" baseline="30000" dirty="0"/>
              <a:t>η</a:t>
            </a:r>
            <a:r>
              <a:rPr lang="el-GR" sz="1200" dirty="0"/>
              <a:t> φορά</a:t>
            </a:r>
            <a:r>
              <a:rPr lang="en-US" sz="1200" dirty="0"/>
              <a:t>. </a:t>
            </a:r>
            <a:r>
              <a:rPr lang="el-GR" sz="1200" dirty="0"/>
              <a:t> Εντοπίζουμε τη νέα φωνούλα και την τοποθετούμε στη λιμνούλα με τις φωνούλες.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2B14-0D74-4D81-8F15-6F8EEA27FC2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696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Διαβάζω 1</a:t>
            </a:r>
            <a:r>
              <a:rPr lang="el-GR" sz="1200" baseline="30000" dirty="0"/>
              <a:t>η</a:t>
            </a:r>
            <a:r>
              <a:rPr lang="el-GR" sz="1200" dirty="0"/>
              <a:t> φορά.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2B14-0D74-4D81-8F15-6F8EEA27FC24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37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2</a:t>
            </a:r>
            <a:r>
              <a:rPr lang="el-GR" sz="1200" baseline="30000" dirty="0"/>
              <a:t>η</a:t>
            </a:r>
            <a:r>
              <a:rPr lang="el-GR" sz="1200" dirty="0"/>
              <a:t> φορά . Παρουσιάζω το νέο γράμμα. Το κυκλώνουμε στο κείμενο.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2B14-0D74-4D81-8F15-6F8EEA27FC24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627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A08E2-247E-4677-A4F8-1C6B5A94D53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712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Διαβάζουμε όλοι μαζί 3</a:t>
            </a:r>
            <a:r>
              <a:rPr lang="el-GR" sz="1200" baseline="30000" dirty="0"/>
              <a:t>η</a:t>
            </a:r>
            <a:r>
              <a:rPr lang="el-GR" sz="1200" dirty="0"/>
              <a:t> φορά.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2B14-0D74-4D81-8F15-6F8EEA27FC24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272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425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74726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50908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677169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45310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404861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751794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7501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3973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52298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73860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D8E58-67AF-48CC-9DF0-5307D4FEDE50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2DF5-F82F-4819-8A79-5A75B6DC69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925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m4a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10.m4a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0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4.m4a"/><Relationship Id="rId7" Type="http://schemas.openxmlformats.org/officeDocument/2006/relationships/image" Target="../media/image3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m4a"/><Relationship Id="rId7" Type="http://schemas.openxmlformats.org/officeDocument/2006/relationships/image" Target="../media/image36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36.jpg"/><Relationship Id="rId5" Type="http://schemas.microsoft.com/office/2007/relationships/media" Target="../media/media19.m4a"/><Relationship Id="rId10" Type="http://schemas.openxmlformats.org/officeDocument/2006/relationships/image" Target="../media/image34.png"/><Relationship Id="rId4" Type="http://schemas.openxmlformats.org/officeDocument/2006/relationships/audio" Target="../media/media18.m4a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dqlcKGa5T4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6.jpg"/><Relationship Id="rId4" Type="http://schemas.openxmlformats.org/officeDocument/2006/relationships/hyperlink" Target="file:///C:\Users\&#921;&#969;&#940;&#957;&#957;&#945;\Videos\&#917;&#925;&#913;%20&#915;&#929;&#913;&#924;&#924;&#913;%20&#924;&#921;&#913;%20&#921;&#931;&#932;&#927;&#929;&#921;&#913;%20-%20&#927;%20&#914;&#953;&#959;&#955;&#953;&#963;&#964;&#942;&#962;%20&#914;&#940;&#964;&#961;&#945;&#967;&#959;&#962;%20(&#914;)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7772400" cy="1470025"/>
          </a:xfrm>
        </p:spPr>
        <p:txBody>
          <a:bodyPr>
            <a:noAutofit/>
          </a:bodyPr>
          <a:lstStyle/>
          <a:p>
            <a:r>
              <a:rPr lang="el-G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  <a:ea typeface="AC-Hollow" pitchFamily="2" charset="-95"/>
              </a:rPr>
              <a:t>Με βάρκα και σωσίβιο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city" pitchFamily="2" charset="0"/>
              <a:ea typeface="AC-Hollow" pitchFamily="2" charset="-95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223628" y="4149080"/>
            <a:ext cx="6696744" cy="731912"/>
          </a:xfrm>
        </p:spPr>
        <p:txBody>
          <a:bodyPr>
            <a:normAutofit fontScale="92500" lnSpcReduction="20000"/>
          </a:bodyPr>
          <a:lstStyle/>
          <a:p>
            <a:r>
              <a:rPr lang="el-GR" sz="5400" dirty="0">
                <a:latin typeface="Aka-AcidGR5yearsold" pitchFamily="2" charset="-95"/>
                <a:ea typeface="Aka-AcidGR5yearsold" pitchFamily="2" charset="-95"/>
              </a:rPr>
              <a:t>Ω</a:t>
            </a:r>
            <a:r>
              <a:rPr lang="en-US" sz="5400" dirty="0"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l-GR" sz="5400" dirty="0">
                <a:latin typeface="Aka-AcidGR5yearsold" pitchFamily="2" charset="-95"/>
                <a:ea typeface="Aka-AcidGR5yearsold" pitchFamily="2" charset="-95"/>
              </a:rPr>
              <a:t>ω</a:t>
            </a:r>
            <a:r>
              <a:rPr lang="en-US" sz="5400" dirty="0">
                <a:latin typeface="Aka-AcidGR5yearsold" pitchFamily="2" charset="-95"/>
                <a:ea typeface="Aka-AcidGR5yearsold" pitchFamily="2" charset="-95"/>
              </a:rPr>
              <a:t>      </a:t>
            </a:r>
            <a:r>
              <a:rPr lang="el-GR" sz="5400" dirty="0">
                <a:latin typeface="Aka-AcidGR5yearsold" pitchFamily="2" charset="-95"/>
                <a:ea typeface="Aka-AcidGR5yearsold" pitchFamily="2" charset="-95"/>
              </a:rPr>
              <a:t>           </a:t>
            </a:r>
            <a:r>
              <a:rPr lang="el-GR" sz="5400" b="1" dirty="0">
                <a:latin typeface="Aka-AcidGR5yearsold" pitchFamily="2" charset="-95"/>
                <a:ea typeface="Aka-AcidGR5yearsold" pitchFamily="2" charset="-95"/>
              </a:rPr>
              <a:t>Β </a:t>
            </a:r>
            <a:r>
              <a:rPr lang="el-GR" sz="5400" b="1" dirty="0" err="1">
                <a:latin typeface="Aka-AcidGR5yearsold" pitchFamily="2" charset="-95"/>
                <a:ea typeface="Aka-AcidGR5yearsold" pitchFamily="2" charset="-95"/>
              </a:rPr>
              <a:t>β</a:t>
            </a:r>
            <a:endParaRPr lang="en-US" sz="5400" dirty="0">
              <a:latin typeface="Aka-AcidGR5yearsold" pitchFamily="2" charset="-95"/>
              <a:ea typeface="Aka-AcidGR5yearsold" pitchFamily="2" charset="-95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83513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Aka-AcidGR-Fristgrade" pitchFamily="2" charset="0"/>
                <a:ea typeface="Aka-AcidGR-Fristgrade" pitchFamily="2" charset="0"/>
              </a:rPr>
              <a:t>Χατσίκου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Aka-AcidGR-Fristgrade" pitchFamily="2" charset="0"/>
                <a:ea typeface="Aka-AcidGR-Fristgrade" pitchFamily="2" charset="0"/>
              </a:rPr>
              <a:t> Ιωάννα </a:t>
            </a:r>
            <a:r>
              <a:rPr lang="el-GR" u="sng" dirty="0">
                <a:latin typeface="Aka-AcidGR-Fristgrade" pitchFamily="2" charset="0"/>
                <a:ea typeface="Aka-AcidGR-Fristgrade" pitchFamily="2" charset="0"/>
                <a:hlinkClick r:id="rId3"/>
              </a:rPr>
              <a:t>http://taksiasterati.blogspot.gr</a:t>
            </a:r>
            <a:endParaRPr lang="el-GR" u="sng" dirty="0">
              <a:latin typeface="Aka-AcidGR-Fristgrade" pitchFamily="2" charset="0"/>
              <a:ea typeface="Aka-AcidGR-Fristgrade" pitchFamily="2" charset="0"/>
            </a:endParaRPr>
          </a:p>
          <a:p>
            <a:r>
              <a:rPr lang="el-GR" dirty="0">
                <a:solidFill>
                  <a:schemeClr val="bg1">
                    <a:lumMod val="75000"/>
                  </a:schemeClr>
                </a:solidFill>
                <a:latin typeface="Aka-AcidGR-Fristgrade" pitchFamily="2" charset="0"/>
                <a:ea typeface="Aka-AcidGR-Fristgrade" pitchFamily="2" charset="0"/>
              </a:rPr>
              <a:t>Τροποποιήθηκε από </a:t>
            </a:r>
            <a:r>
              <a:rPr lang="el-GR" dirty="0" err="1">
                <a:solidFill>
                  <a:schemeClr val="bg1">
                    <a:lumMod val="75000"/>
                  </a:schemeClr>
                </a:solidFill>
                <a:latin typeface="Aka-AcidGR-Fristgrade" pitchFamily="2" charset="0"/>
                <a:ea typeface="Aka-AcidGR-Fristgrade" pitchFamily="2" charset="0"/>
              </a:rPr>
              <a:t>Μπέτυ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  <a:latin typeface="Aka-AcidGR-Fristgrade" pitchFamily="2" charset="0"/>
                <a:ea typeface="Aka-AcidGR-Fristgrade" pitchFamily="2" charset="0"/>
              </a:rPr>
              <a:t> Χριστοφή (προσθαφαίρεση διαφανειών και ηχητικών) </a:t>
            </a:r>
          </a:p>
        </p:txBody>
      </p:sp>
    </p:spTree>
    <p:extLst>
      <p:ext uri="{BB962C8B-B14F-4D97-AF65-F5344CB8AC3E}">
        <p14:creationId xmlns:p14="http://schemas.microsoft.com/office/powerpoint/2010/main" val="14359657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1" y="357166"/>
            <a:ext cx="850442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83244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928802"/>
            <a:ext cx="897527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72625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22020" r="51375" b="65859"/>
          <a:stretch/>
        </p:blipFill>
        <p:spPr>
          <a:xfrm>
            <a:off x="5232478" y="2829952"/>
            <a:ext cx="3485413" cy="4007088"/>
          </a:xfrm>
          <a:prstGeom prst="rect">
            <a:avLst/>
          </a:prstGeom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457185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dirty="0">
                <a:latin typeface="Aka-AcidGR-DiaryGirl" pitchFamily="2" charset="-95"/>
                <a:ea typeface="Aka-AcidGR-DiaryGirl" pitchFamily="2" charset="-95"/>
              </a:rPr>
              <a:t>Τι κάνω;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22020" r="38855" b="65859"/>
          <a:stretch/>
        </p:blipFill>
        <p:spPr>
          <a:xfrm>
            <a:off x="611560" y="2336482"/>
            <a:ext cx="2976716" cy="4007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Ορθογώνιο 6"/>
          <p:cNvSpPr/>
          <p:nvPr/>
        </p:nvSpPr>
        <p:spPr>
          <a:xfrm>
            <a:off x="5364088" y="1416224"/>
            <a:ext cx="3353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τρέχ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ω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79512" y="1413152"/>
            <a:ext cx="4201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περπατ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</a:p>
        </p:txBody>
      </p:sp>
      <p:pic>
        <p:nvPicPr>
          <p:cNvPr id="2" name="Picture 1">
            <a:hlinkClick r:id="" action="ppaction://media"/>
            <a:extLst>
              <a:ext uri="{FF2B5EF4-FFF2-40B4-BE49-F238E27FC236}">
                <a16:creationId xmlns:a16="http://schemas.microsoft.com/office/drawing/2014/main" id="{930EF1AA-A58B-4CA2-A144-3AD056BCD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452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33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185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6000">
                <a:latin typeface="Aka-AcidGR-DiaryGirl" pitchFamily="2" charset="-95"/>
                <a:ea typeface="Aka-AcidGR-DiaryGirl" pitchFamily="2" charset="-95"/>
              </a:rPr>
              <a:t>Τι κάνω;</a:t>
            </a:r>
            <a:endParaRPr lang="el-GR" sz="6000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4743450" cy="43338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36" y="2163678"/>
            <a:ext cx="3233405" cy="456026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644008" y="1353542"/>
            <a:ext cx="4426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χαμογελ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347026" y="1413152"/>
            <a:ext cx="3866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ώ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διαβάζ</a:t>
            </a:r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ω</a:t>
            </a:r>
          </a:p>
        </p:txBody>
      </p:sp>
    </p:spTree>
    <p:extLst>
      <p:ext uri="{BB962C8B-B14F-4D97-AF65-F5344CB8AC3E}">
        <p14:creationId xmlns:p14="http://schemas.microsoft.com/office/powerpoint/2010/main" val="1886755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185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dirty="0">
                <a:latin typeface="Aka-AcidGR-DiaryGirl" pitchFamily="2" charset="-95"/>
                <a:ea typeface="Aka-AcidGR-DiaryGirl" pitchFamily="2" charset="-95"/>
              </a:rPr>
              <a:t>Τι κάνω;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600201"/>
            <a:ext cx="2677406" cy="828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Εγώ σηκών__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294354" y="2500306"/>
            <a:ext cx="2677406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Εγώ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μιλ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94354" y="3500438"/>
            <a:ext cx="2677406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Εγώ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πηδ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94354" y="4500570"/>
            <a:ext cx="2677406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Εγώ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αγαπ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262251" y="5643578"/>
            <a:ext cx="3095303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Εγώ χαλαρών__</a:t>
            </a:r>
          </a:p>
        </p:txBody>
      </p:sp>
      <p:pic>
        <p:nvPicPr>
          <p:cNvPr id="8" name="7 - Εικόνα" descr="imagesCAMXFGT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904" y="3500438"/>
            <a:ext cx="988742" cy="1109662"/>
          </a:xfrm>
          <a:prstGeom prst="rect">
            <a:avLst/>
          </a:prstGeom>
        </p:spPr>
      </p:pic>
      <p:pic>
        <p:nvPicPr>
          <p:cNvPr id="9" name="8 - Εικόνα" descr="untitled (2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531" y="2214554"/>
            <a:ext cx="954543" cy="1214446"/>
          </a:xfrm>
          <a:prstGeom prst="rect">
            <a:avLst/>
          </a:prstGeom>
        </p:spPr>
      </p:pic>
      <p:pic>
        <p:nvPicPr>
          <p:cNvPr id="10" name="9 - Εικόνα" descr="untitled (3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732" y="4214818"/>
            <a:ext cx="1470253" cy="1357307"/>
          </a:xfrm>
          <a:prstGeom prst="rect">
            <a:avLst/>
          </a:prstGeom>
        </p:spPr>
      </p:pic>
      <p:pic>
        <p:nvPicPr>
          <p:cNvPr id="11" name="10 - Εικόνα" descr="untitled (6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866" y="5500702"/>
            <a:ext cx="1392886" cy="1020543"/>
          </a:xfrm>
          <a:prstGeom prst="rect">
            <a:avLst/>
          </a:prstGeom>
        </p:spPr>
      </p:pic>
      <p:pic>
        <p:nvPicPr>
          <p:cNvPr id="12" name="11 - Εικόνα" descr="untitled (7)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1395" y="1009646"/>
            <a:ext cx="1742472" cy="1204908"/>
          </a:xfrm>
          <a:prstGeom prst="rect">
            <a:avLst/>
          </a:prstGeom>
        </p:spPr>
      </p:pic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4571985" y="1268760"/>
            <a:ext cx="4392503" cy="2160228"/>
          </a:xfrm>
          <a:prstGeom prst="wedgeRectCallout">
            <a:avLst>
              <a:gd name="adj1" fmla="val 14923"/>
              <a:gd name="adj2" fmla="val 7553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Το ωμέγα (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ω</a:t>
            </a: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) πάει πάντα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συντροφιά με το 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εγώ</a:t>
            </a: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Θα ‘θελα να το θυμάσαι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και πολύ </a:t>
            </a:r>
            <a:r>
              <a:rPr kumimoji="0" lang="el-G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σ΄</a:t>
            </a: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 ευχαριστώ!!!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</p:txBody>
      </p:sp>
      <p:pic>
        <p:nvPicPr>
          <p:cNvPr id="14" name="4 - Εικόνα" descr="frog.jpg"/>
          <p:cNvPicPr/>
          <p:nvPr/>
        </p:nvPicPr>
        <p:blipFill>
          <a:blip r:embed="rId11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688488" y="4029088"/>
            <a:ext cx="3276000" cy="2943228"/>
          </a:xfrm>
          <a:prstGeom prst="rect">
            <a:avLst/>
          </a:prstGeom>
        </p:spPr>
      </p:pic>
      <p:pic>
        <p:nvPicPr>
          <p:cNvPr id="13" name="ρήματα">
            <a:hlinkClick r:id="" action="ppaction://media"/>
            <a:extLst>
              <a:ext uri="{FF2B5EF4-FFF2-40B4-BE49-F238E27FC236}">
                <a16:creationId xmlns:a16="http://schemas.microsoft.com/office/drawing/2014/main" id="{CCC728AB-D5C9-4A35-848F-1BFD9E663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60AEE1-0ADE-4A63-9514-31D2027C06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4533" y="497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1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40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53752"/>
            <a:ext cx="8229600" cy="1143000"/>
          </a:xfrm>
        </p:spPr>
        <p:txBody>
          <a:bodyPr/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Συμπληρώνω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2357430"/>
            <a:ext cx="2543164" cy="828668"/>
          </a:xfrm>
        </p:spPr>
        <p:txBody>
          <a:bodyPr/>
          <a:lstStyle/>
          <a:p>
            <a:pPr>
              <a:buNone/>
            </a:pPr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lang="el-GR" dirty="0" err="1">
                <a:latin typeface="Aka-AcidGR-TotallyPlain" pitchFamily="2" charset="0"/>
                <a:ea typeface="Aka-AcidGR-TotallyPlain" pitchFamily="2" charset="0"/>
              </a:rPr>
              <a:t>καρότ</a:t>
            </a:r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>
              <a:buNone/>
            </a:pPr>
            <a:endParaRPr lang="el-GR" dirty="0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4788024" y="1196752"/>
            <a:ext cx="4248472" cy="2732314"/>
          </a:xfrm>
          <a:prstGeom prst="wedgeRectCallout">
            <a:avLst>
              <a:gd name="adj1" fmla="val 10813"/>
              <a:gd name="adj2" fmla="val 72304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Πρόσεχε καθώς θα γράφεις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άκου κι ένα μυστικό: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Όπου υπάρχει η λέξη 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το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βάζε το 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ο</a:t>
            </a:r>
            <a:r>
              <a:rPr kumimoji="0" 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 το στρογγυλό!!!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</p:txBody>
      </p:sp>
      <p:pic>
        <p:nvPicPr>
          <p:cNvPr id="5" name="4 - Εικόνα" descr="frog.jpg"/>
          <p:cNvPicPr/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44208" y="4607727"/>
            <a:ext cx="2016224" cy="2250273"/>
          </a:xfrm>
          <a:prstGeom prst="rect">
            <a:avLst/>
          </a:prstGeom>
        </p:spPr>
      </p:pic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428596" y="3286124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μήλ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428596" y="4143380"/>
            <a:ext cx="321471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παράθυρ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500034" y="4929198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χόρτ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500034" y="5715016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λάχαν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pic>
        <p:nvPicPr>
          <p:cNvPr id="10" name="9 - Εικόνα" descr="untitled (8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1928802"/>
            <a:ext cx="1500198" cy="1190633"/>
          </a:xfrm>
          <a:prstGeom prst="rect">
            <a:avLst/>
          </a:prstGeom>
        </p:spPr>
      </p:pic>
      <p:pic>
        <p:nvPicPr>
          <p:cNvPr id="11" name="10 - Εικόνα" descr="untitled (9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0" y="3143248"/>
            <a:ext cx="762000" cy="904875"/>
          </a:xfrm>
          <a:prstGeom prst="rect">
            <a:avLst/>
          </a:prstGeom>
        </p:spPr>
      </p:pic>
      <p:pic>
        <p:nvPicPr>
          <p:cNvPr id="12" name="11 - Εικόνα" descr="untitled (10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298" y="4786322"/>
            <a:ext cx="2486016" cy="797283"/>
          </a:xfrm>
          <a:prstGeom prst="rect">
            <a:avLst/>
          </a:prstGeom>
        </p:spPr>
      </p:pic>
      <p:pic>
        <p:nvPicPr>
          <p:cNvPr id="13" name="12 - Εικόνα" descr="untitled (11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744" y="3929066"/>
            <a:ext cx="885825" cy="914400"/>
          </a:xfrm>
          <a:prstGeom prst="rect">
            <a:avLst/>
          </a:prstGeom>
        </p:spPr>
      </p:pic>
      <p:pic>
        <p:nvPicPr>
          <p:cNvPr id="14" name="13 - Εικόνα" descr="untitled (12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488" y="5572140"/>
            <a:ext cx="928670" cy="928670"/>
          </a:xfrm>
          <a:prstGeom prst="rect">
            <a:avLst/>
          </a:prstGeom>
        </p:spPr>
      </p:pic>
      <p:pic>
        <p:nvPicPr>
          <p:cNvPr id="15" name="ουδέτερα">
            <a:hlinkClick r:id="" action="ppaction://media"/>
            <a:extLst>
              <a:ext uri="{FF2B5EF4-FFF2-40B4-BE49-F238E27FC236}">
                <a16:creationId xmlns:a16="http://schemas.microsoft.com/office/drawing/2014/main" id="{815C16FD-4764-49D3-93E6-EE9E7B074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836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5122" grpId="0" animBg="1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143505" y="428604"/>
            <a:ext cx="3829052" cy="1714500"/>
          </a:xfrm>
          <a:prstGeom prst="wedgeRectCallout">
            <a:avLst>
              <a:gd name="adj1" fmla="val -69039"/>
              <a:gd name="adj2" fmla="val -86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Το ωμέγα (</a:t>
            </a:r>
            <a:r>
              <a:rPr kumimoji="0" 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ω</a:t>
            </a: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) πάει πάντα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συντροφιά με το </a:t>
            </a:r>
            <a:r>
              <a:rPr kumimoji="0" 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εγώ</a:t>
            </a: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l-GR" sz="2400" dirty="0"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Όταν κάνω κάτι εγώ βάζω ωμέγα ζωηρό</a:t>
            </a: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</p:txBody>
      </p:sp>
      <p:pic>
        <p:nvPicPr>
          <p:cNvPr id="5" name="4 - Εικόνα" descr="frog.jpg"/>
          <p:cNvPicPr/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63888" y="1198030"/>
            <a:ext cx="1334530" cy="1334530"/>
          </a:xfrm>
          <a:prstGeom prst="rect">
            <a:avLst/>
          </a:prstGeom>
        </p:spPr>
      </p:pic>
      <p:sp>
        <p:nvSpPr>
          <p:cNvPr id="6" name="AutoShape 2"/>
          <p:cNvSpPr>
            <a:spLocks noGrp="1" noChangeArrowheads="1"/>
          </p:cNvSpPr>
          <p:nvPr>
            <p:ph idx="1"/>
          </p:nvPr>
        </p:nvSpPr>
        <p:spPr bwMode="auto">
          <a:xfrm>
            <a:off x="0" y="357166"/>
            <a:ext cx="3428992" cy="2043114"/>
          </a:xfrm>
          <a:prstGeom prst="wedgeRectCallout">
            <a:avLst>
              <a:gd name="adj1" fmla="val 58770"/>
              <a:gd name="adj2" fmla="val -786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Πρόσεχε καθώς θα γράφεις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άκου κι ένα μυστικό: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Όπου υπάρχει η λέξη </a:t>
            </a:r>
            <a:r>
              <a:rPr kumimoji="0" 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το</a:t>
            </a:r>
            <a:endParaRPr kumimoji="0" 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βάζε το </a:t>
            </a:r>
            <a:r>
              <a:rPr kumimoji="0" 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ο</a:t>
            </a: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ka-AcidGR-TotallyPlain" pitchFamily="2" charset="0"/>
                <a:ea typeface="Aka-AcidGR-TotallyPlain" pitchFamily="2" charset="0"/>
                <a:cs typeface="Arial" pitchFamily="34" charset="0"/>
              </a:rPr>
              <a:t> το στρογγυλό!!!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ka-AcidGR-TotallyPlain" pitchFamily="2" charset="0"/>
              <a:ea typeface="Aka-AcidGR-TotallyPlain" pitchFamily="2" charset="0"/>
              <a:cs typeface="Arial" pitchFamily="34" charset="0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357158" y="2571744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καπέλ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285720" y="3429000"/>
            <a:ext cx="2471726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dirty="0" err="1"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γελ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pic>
        <p:nvPicPr>
          <p:cNvPr id="9" name="8 - Εικόνα" descr="untitled (4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34" y="5429264"/>
            <a:ext cx="800099" cy="969817"/>
          </a:xfrm>
          <a:prstGeom prst="rect">
            <a:avLst/>
          </a:prstGeom>
        </p:spPr>
      </p:pic>
      <p:pic>
        <p:nvPicPr>
          <p:cNvPr id="10" name="9 - Εικόνα" descr="untitled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710" y="2357430"/>
            <a:ext cx="857256" cy="1037952"/>
          </a:xfrm>
          <a:prstGeom prst="rect">
            <a:avLst/>
          </a:prstGeom>
        </p:spPr>
      </p:pic>
      <p:pic>
        <p:nvPicPr>
          <p:cNvPr id="11" name="10 - Εικόνα" descr="untitl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84" y="3286124"/>
            <a:ext cx="1566857" cy="1294084"/>
          </a:xfrm>
          <a:prstGeom prst="rect">
            <a:avLst/>
          </a:prstGeom>
        </p:spPr>
      </p:pic>
      <p:pic>
        <p:nvPicPr>
          <p:cNvPr id="12" name="11 - Εικόνα" descr="horse_00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860" y="5286388"/>
            <a:ext cx="1714500" cy="1371600"/>
          </a:xfrm>
          <a:prstGeom prst="rect">
            <a:avLst/>
          </a:prstGeom>
        </p:spPr>
      </p:pic>
      <p:pic>
        <p:nvPicPr>
          <p:cNvPr id="13" name="12 - Εικόνα" descr="blue-fedora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3174" y="2357430"/>
            <a:ext cx="1095376" cy="1095376"/>
          </a:xfrm>
          <a:prstGeom prst="rect">
            <a:avLst/>
          </a:prstGeom>
        </p:spPr>
      </p:pic>
      <p:pic>
        <p:nvPicPr>
          <p:cNvPr id="14" name="13 - Εικόνα" descr="brush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7000" y="4514818"/>
            <a:ext cx="969182" cy="969182"/>
          </a:xfrm>
          <a:prstGeom prst="rect">
            <a:avLst/>
          </a:prstGeom>
        </p:spPr>
      </p:pic>
      <p:pic>
        <p:nvPicPr>
          <p:cNvPr id="15" name="14 - Εικόνα" descr="s-water%20clip%20ar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15272" y="4572008"/>
            <a:ext cx="1025107" cy="684994"/>
          </a:xfrm>
          <a:prstGeom prst="rect">
            <a:avLst/>
          </a:prstGeom>
        </p:spPr>
      </p:pic>
      <p:pic>
        <p:nvPicPr>
          <p:cNvPr id="16" name="15 - Εικόνα" descr="tree_clipart_pine_tree_2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8148" y="3429000"/>
            <a:ext cx="735484" cy="902434"/>
          </a:xfrm>
          <a:prstGeom prst="rect">
            <a:avLst/>
          </a:prstGeom>
        </p:spPr>
      </p:pic>
      <p:sp>
        <p:nvSpPr>
          <p:cNvPr id="17" name="2 - Θέση περιεχομένου"/>
          <p:cNvSpPr txBox="1">
            <a:spLocks/>
          </p:cNvSpPr>
          <p:nvPr/>
        </p:nvSpPr>
        <p:spPr>
          <a:xfrm>
            <a:off x="5429256" y="3643314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έλατ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8" name="2 - Θέση περιεχομένου"/>
          <p:cNvSpPr txBox="1">
            <a:spLocks/>
          </p:cNvSpPr>
          <p:nvPr/>
        </p:nvSpPr>
        <p:spPr>
          <a:xfrm>
            <a:off x="5572132" y="4500570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νερ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9" name="2 - Θέση περιεχομένου"/>
          <p:cNvSpPr txBox="1">
            <a:spLocks/>
          </p:cNvSpPr>
          <p:nvPr/>
        </p:nvSpPr>
        <p:spPr>
          <a:xfrm>
            <a:off x="357158" y="5500702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άλογ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20" name="2 - Θέση περιεχομένου"/>
          <p:cNvSpPr txBox="1">
            <a:spLocks/>
          </p:cNvSpPr>
          <p:nvPr/>
        </p:nvSpPr>
        <p:spPr>
          <a:xfrm>
            <a:off x="285720" y="4357694"/>
            <a:ext cx="254316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πινέλ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21" name="2 - Θέση περιεχομένου"/>
          <p:cNvSpPr txBox="1">
            <a:spLocks/>
          </p:cNvSpPr>
          <p:nvPr/>
        </p:nvSpPr>
        <p:spPr>
          <a:xfrm>
            <a:off x="4716016" y="5500702"/>
            <a:ext cx="2899214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dirty="0" err="1"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σταματ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sp>
        <p:nvSpPr>
          <p:cNvPr id="22" name="2 - Θέση περιεχομένου"/>
          <p:cNvSpPr txBox="1">
            <a:spLocks/>
          </p:cNvSpPr>
          <p:nvPr/>
        </p:nvSpPr>
        <p:spPr>
          <a:xfrm>
            <a:off x="5072066" y="2571744"/>
            <a:ext cx="2471726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dirty="0" err="1">
                <a:latin typeface="Aka-AcidGR-TotallyPlain" pitchFamily="2" charset="0"/>
                <a:ea typeface="Aka-AcidGR-TotallyPlain" pitchFamily="2" charset="0"/>
              </a:rPr>
              <a:t>εγ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ώ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τρέχ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pic>
        <p:nvPicPr>
          <p:cNvPr id="3" name="ο/ω">
            <a:hlinkClick r:id="" action="ppaction://media"/>
            <a:extLst>
              <a:ext uri="{FF2B5EF4-FFF2-40B4-BE49-F238E27FC236}">
                <a16:creationId xmlns:a16="http://schemas.microsoft.com/office/drawing/2014/main" id="{A698660A-5406-4974-8103-143062AB1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94162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3" y="5191120"/>
            <a:ext cx="2843808" cy="163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6"/>
          <a:stretch/>
        </p:blipFill>
        <p:spPr bwMode="auto">
          <a:xfrm>
            <a:off x="251520" y="0"/>
            <a:ext cx="8493612" cy="62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 - Επεξήγηση με στρογγυλεμένο παραλληλόγραμμο">
            <a:extLst>
              <a:ext uri="{FF2B5EF4-FFF2-40B4-BE49-F238E27FC236}">
                <a16:creationId xmlns:a16="http://schemas.microsoft.com/office/drawing/2014/main" id="{AD2FE060-9698-4EC8-A411-001185EE8217}"/>
              </a:ext>
            </a:extLst>
          </p:cNvPr>
          <p:cNvSpPr/>
          <p:nvPr/>
        </p:nvSpPr>
        <p:spPr>
          <a:xfrm>
            <a:off x="6886492" y="2515728"/>
            <a:ext cx="2179934" cy="360040"/>
          </a:xfrm>
          <a:prstGeom prst="wedgeRoundRectCallout">
            <a:avLst>
              <a:gd name="adj1" fmla="val 16272"/>
              <a:gd name="adj2" fmla="val 78858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Διαβάζουμε!</a:t>
            </a:r>
          </a:p>
        </p:txBody>
      </p:sp>
      <p:pic>
        <p:nvPicPr>
          <p:cNvPr id="5" name="6 - Εικόνα" descr="imagesCAWNF5YH.jpg">
            <a:extLst>
              <a:ext uri="{FF2B5EF4-FFF2-40B4-BE49-F238E27FC236}">
                <a16:creationId xmlns:a16="http://schemas.microsoft.com/office/drawing/2014/main" id="{C47E5411-4728-40A3-B153-1F95CF47A04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3412" y="3429000"/>
            <a:ext cx="1141996" cy="1510077"/>
          </a:xfrm>
          <a:prstGeom prst="rect">
            <a:avLst/>
          </a:prstGeom>
        </p:spPr>
      </p:pic>
      <p:pic>
        <p:nvPicPr>
          <p:cNvPr id="2" name="ανάγνωση όλη">
            <a:hlinkClick r:id="" action="ppaction://media"/>
            <a:extLst>
              <a:ext uri="{FF2B5EF4-FFF2-40B4-BE49-F238E27FC236}">
                <a16:creationId xmlns:a16="http://schemas.microsoft.com/office/drawing/2014/main" id="{8C8528D6-81FC-4ABB-A5BD-BCA6D03EE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6336" y="3100694"/>
            <a:ext cx="487363" cy="487363"/>
          </a:xfrm>
          <a:prstGeom prst="rect">
            <a:avLst/>
          </a:prstGeom>
        </p:spPr>
      </p:pic>
      <p:pic>
        <p:nvPicPr>
          <p:cNvPr id="3" name="διάλογος">
            <a:hlinkClick r:id="" action="ppaction://media"/>
            <a:extLst>
              <a:ext uri="{FF2B5EF4-FFF2-40B4-BE49-F238E27FC236}">
                <a16:creationId xmlns:a16="http://schemas.microsoft.com/office/drawing/2014/main" id="{8B97F63F-EB73-4DAE-9E6F-4E5B9B01B8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4226" y="770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9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4928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dirty="0">
                <a:latin typeface="Aka-AcidGR-Chubby" pitchFamily="2" charset="-95"/>
                <a:ea typeface="Aka-AcidGR-Chubby" pitchFamily="2" charset="-95"/>
              </a:rPr>
              <a:t>Τι λύσεις σκέφτηκαν; </a:t>
            </a:r>
            <a:br>
              <a:rPr lang="el-GR" sz="4000" dirty="0">
                <a:latin typeface="Aka-AcidGR-Chubby" pitchFamily="2" charset="-95"/>
                <a:ea typeface="Aka-AcidGR-Chubby" pitchFamily="2" charset="-95"/>
              </a:rPr>
            </a:br>
            <a:r>
              <a:rPr lang="el-GR" sz="4000" dirty="0">
                <a:latin typeface="Aka-AcidGR-Chubby" pitchFamily="2" charset="-95"/>
                <a:ea typeface="Aka-AcidGR-Chubby" pitchFamily="2" charset="-95"/>
              </a:rPr>
              <a:t>Τι είδαν ξαφνικά τα παιδιά;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2909" y="1857364"/>
            <a:ext cx="794891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699964" cy="1437242"/>
          </a:xfrm>
          <a:prstGeom prst="rect">
            <a:avLst/>
          </a:prstGeom>
        </p:spPr>
      </p:pic>
      <p:pic>
        <p:nvPicPr>
          <p:cNvPr id="5" name="ερωτήσεις">
            <a:hlinkClick r:id="" action="ppaction://media"/>
            <a:extLst>
              <a:ext uri="{FF2B5EF4-FFF2-40B4-BE49-F238E27FC236}">
                <a16:creationId xmlns:a16="http://schemas.microsoft.com/office/drawing/2014/main" id="{749435E5-3417-4421-8DE4-8FF8050D4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8146" y="415157"/>
            <a:ext cx="487363" cy="487363"/>
          </a:xfrm>
          <a:prstGeom prst="rect">
            <a:avLst/>
          </a:prstGeom>
        </p:spPr>
      </p:pic>
      <p:pic>
        <p:nvPicPr>
          <p:cNvPr id="6" name="ερωτ.2">
            <a:hlinkClick r:id="" action="ppaction://media"/>
            <a:extLst>
              <a:ext uri="{FF2B5EF4-FFF2-40B4-BE49-F238E27FC236}">
                <a16:creationId xmlns:a16="http://schemas.microsoft.com/office/drawing/2014/main" id="{E9644000-8F83-4A96-B3F1-835BC16BF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8145" y="1254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9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 t="35672"/>
          <a:stretch>
            <a:fillRect/>
          </a:stretch>
        </p:blipFill>
        <p:spPr bwMode="auto">
          <a:xfrm>
            <a:off x="214282" y="2692618"/>
            <a:ext cx="8572528" cy="416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409866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Έλλειψη"/>
          <p:cNvSpPr/>
          <p:nvPr/>
        </p:nvSpPr>
        <p:spPr>
          <a:xfrm>
            <a:off x="1714480" y="2928934"/>
            <a:ext cx="428628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3214678" y="3857628"/>
            <a:ext cx="428628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5286380" y="3000372"/>
            <a:ext cx="428628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6500826" y="3786190"/>
            <a:ext cx="28575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3643306" y="4572008"/>
            <a:ext cx="357190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6357950" y="5429264"/>
            <a:ext cx="428628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3786182" y="6215082"/>
            <a:ext cx="428628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16" y="1268570"/>
            <a:ext cx="1699964" cy="1437242"/>
          </a:xfrm>
          <a:prstGeom prst="rect">
            <a:avLst/>
          </a:prstGeom>
        </p:spPr>
      </p:pic>
      <p:sp>
        <p:nvSpPr>
          <p:cNvPr id="14" name="5 - Επεξήγηση με στρογγυλεμένο παραλληλόγραμμο"/>
          <p:cNvSpPr/>
          <p:nvPr/>
        </p:nvSpPr>
        <p:spPr>
          <a:xfrm>
            <a:off x="5415702" y="126209"/>
            <a:ext cx="3136432" cy="926527"/>
          </a:xfrm>
          <a:prstGeom prst="wedgeRoundRectCallout">
            <a:avLst>
              <a:gd name="adj1" fmla="val 16272"/>
              <a:gd name="adj2" fmla="val 78858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Διαβάζουμε!</a:t>
            </a:r>
          </a:p>
        </p:txBody>
      </p:sp>
      <p:sp>
        <p:nvSpPr>
          <p:cNvPr id="15" name="5 - Επεξήγηση με στρογγυλεμένο παραλληλόγραμμο"/>
          <p:cNvSpPr/>
          <p:nvPr/>
        </p:nvSpPr>
        <p:spPr>
          <a:xfrm>
            <a:off x="4214810" y="161499"/>
            <a:ext cx="4489724" cy="926527"/>
          </a:xfrm>
          <a:prstGeom prst="wedgeRoundRectCallout">
            <a:avLst>
              <a:gd name="adj1" fmla="val 20284"/>
              <a:gd name="adj2" fmla="val 78858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Ποιο γράμμα θα μάθουμε σήμερα;</a:t>
            </a:r>
          </a:p>
        </p:txBody>
      </p:sp>
      <p:sp>
        <p:nvSpPr>
          <p:cNvPr id="16" name="5 - Επεξήγηση με στρογγυλεμένο παραλληλόγραμμο"/>
          <p:cNvSpPr/>
          <p:nvPr/>
        </p:nvSpPr>
        <p:spPr>
          <a:xfrm>
            <a:off x="4258740" y="161498"/>
            <a:ext cx="4489724" cy="926527"/>
          </a:xfrm>
          <a:prstGeom prst="wedgeRoundRectCallout">
            <a:avLst>
              <a:gd name="adj1" fmla="val 20284"/>
              <a:gd name="adj2" fmla="val 7885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Ας το κιτρινίσουμε.</a:t>
            </a:r>
          </a:p>
        </p:txBody>
      </p:sp>
      <p:pic>
        <p:nvPicPr>
          <p:cNvPr id="2" name="αναγνωση από παιδιά">
            <a:hlinkClick r:id="" action="ppaction://media"/>
            <a:extLst>
              <a:ext uri="{FF2B5EF4-FFF2-40B4-BE49-F238E27FC236}">
                <a16:creationId xmlns:a16="http://schemas.microsoft.com/office/drawing/2014/main" id="{73CB03E9-89BD-4D9E-8296-E5BDE54D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0442" y="1249550"/>
            <a:ext cx="487363" cy="487363"/>
          </a:xfrm>
          <a:prstGeom prst="rect">
            <a:avLst/>
          </a:prstGeom>
        </p:spPr>
      </p:pic>
      <p:pic>
        <p:nvPicPr>
          <p:cNvPr id="17" name="β">
            <a:hlinkClick r:id="" action="ppaction://media"/>
            <a:extLst>
              <a:ext uri="{FF2B5EF4-FFF2-40B4-BE49-F238E27FC236}">
                <a16:creationId xmlns:a16="http://schemas.microsoft.com/office/drawing/2014/main" id="{6FA8105B-FDC5-4A6B-B8BB-867EBED4D9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6944" y="1971084"/>
            <a:ext cx="487363" cy="487363"/>
          </a:xfrm>
          <a:prstGeom prst="rect">
            <a:avLst/>
          </a:prstGeom>
        </p:spPr>
      </p:pic>
      <p:pic>
        <p:nvPicPr>
          <p:cNvPr id="18" name="κιτρινίζω">
            <a:hlinkClick r:id="" action="ppaction://media"/>
            <a:extLst>
              <a:ext uri="{FF2B5EF4-FFF2-40B4-BE49-F238E27FC236}">
                <a16:creationId xmlns:a16="http://schemas.microsoft.com/office/drawing/2014/main" id="{7342762B-5418-4B8D-904A-8685E99181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3999" y="5152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9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</a:rPr>
              <a:t>Τι βλέπουμε στην εικόνα;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794" y="1225536"/>
            <a:ext cx="9144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">
            <a:hlinkClick r:id="" action="ppaction://media"/>
            <a:extLst>
              <a:ext uri="{FF2B5EF4-FFF2-40B4-BE49-F238E27FC236}">
                <a16:creationId xmlns:a16="http://schemas.microsoft.com/office/drawing/2014/main" id="{0073F830-77C3-4DA4-977A-62F151A57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7640" y="456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Ββ</a:t>
            </a:r>
            <a:endParaRPr lang="en-US" sz="8000" b="1" dirty="0">
              <a:solidFill>
                <a:schemeClr val="bg1"/>
              </a:solidFill>
              <a:latin typeface="+mn-lt"/>
              <a:ea typeface="Aka-AcidGR-DiaryGirl" pitchFamily="2" charset="-95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4146" y="0"/>
            <a:ext cx="9144000" cy="1570186"/>
          </a:xfrm>
          <a:prstGeom prst="rect">
            <a:avLst/>
          </a:prstGeom>
          <a:solidFill>
            <a:srgbClr val="0066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τρενάκι της Αλφαβήτας παίρνει ακόμα έναν επιβάτη</a:t>
            </a:r>
            <a:r>
              <a:rPr lang="el-GR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!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25" y="1570186"/>
            <a:ext cx="3986169" cy="2069742"/>
          </a:xfrm>
          <a:prstGeom prst="rect">
            <a:avLst/>
          </a:prstGeom>
        </p:spPr>
      </p:pic>
      <p:sp>
        <p:nvSpPr>
          <p:cNvPr id="3" name="Στρογγυλεμένο ορθογώνιο 2"/>
          <p:cNvSpPr/>
          <p:nvPr/>
        </p:nvSpPr>
        <p:spPr>
          <a:xfrm>
            <a:off x="1043608" y="1772816"/>
            <a:ext cx="576064" cy="3384376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0" y="5116646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-12073" y="1775898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Στεφάνη 3"/>
          <p:cNvSpPr/>
          <p:nvPr/>
        </p:nvSpPr>
        <p:spPr>
          <a:xfrm rot="5400000">
            <a:off x="577097" y="1594337"/>
            <a:ext cx="2085150" cy="2448272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4" name="Στεφάνη 13"/>
          <p:cNvSpPr/>
          <p:nvPr/>
        </p:nvSpPr>
        <p:spPr>
          <a:xfrm rot="5400000">
            <a:off x="633190" y="2757696"/>
            <a:ext cx="1825739" cy="3024336"/>
          </a:xfrm>
          <a:prstGeom prst="blockArc">
            <a:avLst>
              <a:gd name="adj1" fmla="val 10800000"/>
              <a:gd name="adj2" fmla="val 824130"/>
              <a:gd name="adj3" fmla="val 358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5" name="Στρογγυλεμένο ορθογώνιο 14"/>
          <p:cNvSpPr/>
          <p:nvPr/>
        </p:nvSpPr>
        <p:spPr>
          <a:xfrm>
            <a:off x="3346260" y="2321260"/>
            <a:ext cx="288032" cy="3700028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εφάνη 15"/>
          <p:cNvSpPr/>
          <p:nvPr/>
        </p:nvSpPr>
        <p:spPr>
          <a:xfrm rot="5400000">
            <a:off x="2765169" y="1885793"/>
            <a:ext cx="1591019" cy="2448272"/>
          </a:xfrm>
          <a:prstGeom prst="blockArc">
            <a:avLst>
              <a:gd name="adj1" fmla="val 10800000"/>
              <a:gd name="adj2" fmla="val 17694"/>
              <a:gd name="adj3" fmla="val 227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7" name="Στεφάνη 16"/>
          <p:cNvSpPr/>
          <p:nvPr/>
        </p:nvSpPr>
        <p:spPr>
          <a:xfrm rot="5400000">
            <a:off x="2871644" y="3051936"/>
            <a:ext cx="1525294" cy="2736303"/>
          </a:xfrm>
          <a:prstGeom prst="blockArc">
            <a:avLst>
              <a:gd name="adj1" fmla="val 10800000"/>
              <a:gd name="adj2" fmla="val 6062"/>
              <a:gd name="adj3" fmla="val 217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26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3.7037E-7 L -0.91076 -0.0055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0" y="548680"/>
            <a:ext cx="3150394" cy="5486400"/>
          </a:xfrm>
          <a:prstGeom prst="rect">
            <a:avLst/>
          </a:prstGeom>
        </p:spPr>
      </p:pic>
      <p:sp>
        <p:nvSpPr>
          <p:cNvPr id="6" name="Επεξήγηση με στρογγυλεμένο παραλληλόγραμμο 5"/>
          <p:cNvSpPr/>
          <p:nvPr/>
        </p:nvSpPr>
        <p:spPr>
          <a:xfrm>
            <a:off x="3851920" y="548680"/>
            <a:ext cx="4943475" cy="3733800"/>
          </a:xfrm>
          <a:prstGeom prst="wedgeRoundRectCallout">
            <a:avLst>
              <a:gd name="adj1" fmla="val -81103"/>
              <a:gd name="adj2" fmla="val 11294"/>
              <a:gd name="adj3" fmla="val 16667"/>
            </a:avLst>
          </a:prstGeom>
          <a:solidFill>
            <a:srgbClr val="00B0F0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Πού θα πάει να ζήσει το </a:t>
            </a:r>
            <a:r>
              <a:rPr lang="el-G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Ββ</a:t>
            </a:r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; Στο χωριό των ήσυχων γραμμάτων ή στο χωριό των φωνακλάδικων;</a:t>
            </a:r>
          </a:p>
        </p:txBody>
      </p:sp>
      <p:pic>
        <p:nvPicPr>
          <p:cNvPr id="3" name="φωνήεν">
            <a:hlinkClick r:id="" action="ppaction://media"/>
            <a:extLst>
              <a:ext uri="{FF2B5EF4-FFF2-40B4-BE49-F238E27FC236}">
                <a16:creationId xmlns:a16="http://schemas.microsoft.com/office/drawing/2014/main" id="{28ACDC27-75DF-4985-AF93-6310B2C6D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3314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6000" dirty="0">
                <a:latin typeface="ChemyRetro" pitchFamily="50" charset="0"/>
              </a:rPr>
              <a:t>Το μαγικό ραβδί! </a:t>
            </a:r>
            <a:br>
              <a:rPr lang="el-GR" sz="6000" dirty="0">
                <a:latin typeface="ChemyRetro" pitchFamily="50" charset="0"/>
              </a:rPr>
            </a:br>
            <a:r>
              <a:rPr lang="el-GR" sz="2800" dirty="0">
                <a:latin typeface="ChemyRetro" pitchFamily="50" charset="0"/>
              </a:rPr>
              <a:t>Λέμε λέξεις από β.</a:t>
            </a:r>
          </a:p>
        </p:txBody>
      </p:sp>
      <p:pic>
        <p:nvPicPr>
          <p:cNvPr id="4" name="3 - Θέση περιεχομένου" descr="wand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8138009">
            <a:off x="-162435" y="1729018"/>
            <a:ext cx="4376761" cy="2454259"/>
          </a:xfr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7"/>
            <a:ext cx="4741912" cy="3411273"/>
          </a:xfrm>
          <a:prstGeom prst="rect">
            <a:avLst/>
          </a:prstGeom>
        </p:spPr>
      </p:pic>
      <p:pic>
        <p:nvPicPr>
          <p:cNvPr id="5" name="λέξεις από β">
            <a:hlinkClick r:id="" action="ppaction://media"/>
            <a:extLst>
              <a:ext uri="{FF2B5EF4-FFF2-40B4-BE49-F238E27FC236}">
                <a16:creationId xmlns:a16="http://schemas.microsoft.com/office/drawing/2014/main" id="{1D2D4EEB-4775-45C3-A3D8-58863E0F6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1386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0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Χτες ο πράσινος βάτραχος χαιρόταν με τη βροχή και μας είπε πως την αγαπάει. Τι λέει σήμερα ο πιτσιλωτός βάτραχος;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2143116"/>
            <a:ext cx="91619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07465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08720"/>
            <a:ext cx="906419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386192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1" title="Με βάρκα και σωσίβιο Α΄ τάξη">
            <a:hlinkClick r:id="" action="ppaction://media"/>
            <a:extLst>
              <a:ext uri="{FF2B5EF4-FFF2-40B4-BE49-F238E27FC236}">
                <a16:creationId xmlns:a16="http://schemas.microsoft.com/office/drawing/2014/main" id="{03CB5AA2-C977-4890-AFB6-9C1F127912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75246"/>
            <a:ext cx="9039837" cy="51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2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137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hemyRetro" pitchFamily="50" charset="0"/>
              </a:rPr>
              <a:t>Βρίσκουμε τα γράμματα που μάθαμε.</a:t>
            </a:r>
            <a:br>
              <a:rPr lang="el-GR" dirty="0">
                <a:latin typeface="ChemyRetro" pitchFamily="50" charset="0"/>
              </a:rPr>
            </a:br>
            <a:r>
              <a:rPr lang="el-GR" dirty="0" err="1">
                <a:latin typeface="ChemyRetro" pitchFamily="50" charset="0"/>
              </a:rPr>
              <a:t>Ββ</a:t>
            </a:r>
            <a:r>
              <a:rPr lang="el-GR" dirty="0">
                <a:latin typeface="ChemyRetro" pitchFamily="50" charset="0"/>
              </a:rPr>
              <a:t> και </a:t>
            </a:r>
            <a:r>
              <a:rPr lang="el-GR" dirty="0" err="1">
                <a:latin typeface="ChemyRetro" pitchFamily="50" charset="0"/>
              </a:rPr>
              <a:t>Ωω</a:t>
            </a:r>
            <a:endParaRPr lang="el-GR" dirty="0">
              <a:latin typeface="ChemyRetro" pitchFamily="50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88840"/>
            <a:ext cx="912632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377017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Γράφουμε Β β.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9144000" cy="27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648955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1101621" y="2462"/>
            <a:ext cx="722024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σωσίβιο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05987" y="2218453"/>
            <a:ext cx="21307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σω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771800" y="2218453"/>
            <a:ext cx="15969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σί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76079" y="4817171"/>
            <a:ext cx="11063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σ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597613" y="4773325"/>
            <a:ext cx="120898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ω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131840" y="4773325"/>
            <a:ext cx="11063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σ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711744" y="4817171"/>
            <a:ext cx="659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ι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5049498" y="2218452"/>
            <a:ext cx="17572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β</a:t>
            </a:r>
            <a:r>
              <a:rPr lang="el-GR" sz="115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ι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724128" y="4773325"/>
            <a:ext cx="128272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β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7203773" y="4800600"/>
            <a:ext cx="659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ι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7533351" y="2218452"/>
            <a:ext cx="11160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ο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8027990" y="4743981"/>
            <a:ext cx="11160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hemyRetro" pitchFamily="50" charset="0"/>
                <a:ea typeface="Aka-AcidGR5yearsold" pitchFamily="2" charset="-95"/>
              </a:rPr>
              <a:t>ο</a:t>
            </a:r>
            <a:endParaRPr lang="el-GR" sz="115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hemyRetro" pitchFamily="50" charset="0"/>
              <a:ea typeface="Aka-AcidGR5yearsold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007094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Autofit/>
          </a:bodyPr>
          <a:lstStyle/>
          <a:p>
            <a: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Είναι ζώο πρασινωπό κι έχει μακριά γλώσσα. </a:t>
            </a:r>
            <a:b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</a:br>
            <a: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Τι είναι;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/>
          <a:srcRect t="12091"/>
          <a:stretch/>
        </p:blipFill>
        <p:spPr bwMode="auto">
          <a:xfrm>
            <a:off x="467544" y="2708920"/>
            <a:ext cx="8156356" cy="244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3734722"/>
            <a:ext cx="2723478" cy="31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0034" y="3643314"/>
            <a:ext cx="8229600" cy="24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8293" y="357166"/>
            <a:ext cx="487678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Επεξήγηση με στρογγυλεμένο παραλληλόγραμμο"/>
          <p:cNvSpPr/>
          <p:nvPr/>
        </p:nvSpPr>
        <p:spPr>
          <a:xfrm>
            <a:off x="6376947" y="620688"/>
            <a:ext cx="2195581" cy="2236808"/>
          </a:xfrm>
          <a:prstGeom prst="wedgeRoundRectCallout">
            <a:avLst/>
          </a:prstGeom>
          <a:gradFill>
            <a:gsLst>
              <a:gs pos="57000">
                <a:srgbClr val="FF0000"/>
              </a:gs>
              <a:gs pos="0">
                <a:schemeClr val="tx1">
                  <a:lumMod val="77000"/>
                  <a:alpha val="73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Ποιο πρόβλημα αντιμετωπίζουν τα παιδιά;</a:t>
            </a:r>
          </a:p>
        </p:txBody>
      </p:sp>
      <p:pic>
        <p:nvPicPr>
          <p:cNvPr id="7" name="6 - Εικόνα" descr="imagesCAWNF5YH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9454" y="3143248"/>
            <a:ext cx="1643074" cy="2172660"/>
          </a:xfrm>
          <a:prstGeom prst="rect">
            <a:avLst/>
          </a:prstGeom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6215074" y="274638"/>
            <a:ext cx="24717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1800" dirty="0"/>
          </a:p>
        </p:txBody>
      </p:sp>
      <p:sp>
        <p:nvSpPr>
          <p:cNvPr id="9" name="5 - Επεξήγηση με στρογγυλεμένο παραλληλόγραμμο"/>
          <p:cNvSpPr/>
          <p:nvPr/>
        </p:nvSpPr>
        <p:spPr>
          <a:xfrm>
            <a:off x="6376947" y="620688"/>
            <a:ext cx="2614653" cy="2236808"/>
          </a:xfrm>
          <a:prstGeom prst="wedgeRoundRect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Ποια λύση θα τους προτείνατε;</a:t>
            </a: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D3D340ED-7451-46F9-B55E-2E0657842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4368" y="5815974"/>
            <a:ext cx="487363" cy="487363"/>
          </a:xfrm>
          <a:prstGeom prst="rect">
            <a:avLst/>
          </a:prstGeom>
        </p:spPr>
      </p:pic>
      <p:pic>
        <p:nvPicPr>
          <p:cNvPr id="4" name="ανάγνωση1">
            <a:hlinkClick r:id="" action="ppaction://media"/>
            <a:extLst>
              <a:ext uri="{FF2B5EF4-FFF2-40B4-BE49-F238E27FC236}">
                <a16:creationId xmlns:a16="http://schemas.microsoft.com/office/drawing/2014/main" id="{59601AFF-8487-4A46-875D-EB966BB528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4044" y="1916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1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785938"/>
            <a:ext cx="91440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804764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2213"/>
            <a:ext cx="9144000" cy="28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759873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35672"/>
          <a:stretch>
            <a:fillRect/>
          </a:stretch>
        </p:blipFill>
        <p:spPr bwMode="auto">
          <a:xfrm>
            <a:off x="428596" y="2643182"/>
            <a:ext cx="8229600" cy="399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09866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16" y="1268570"/>
            <a:ext cx="1699964" cy="1437242"/>
          </a:xfrm>
          <a:prstGeom prst="rect">
            <a:avLst/>
          </a:prstGeom>
        </p:spPr>
      </p:pic>
      <p:sp>
        <p:nvSpPr>
          <p:cNvPr id="7" name="5 - Επεξήγηση με στρογγυλεμένο παραλληλόγραμμο"/>
          <p:cNvSpPr/>
          <p:nvPr/>
        </p:nvSpPr>
        <p:spPr>
          <a:xfrm>
            <a:off x="4258740" y="161498"/>
            <a:ext cx="4489724" cy="926527"/>
          </a:xfrm>
          <a:prstGeom prst="wedgeRoundRectCallout">
            <a:avLst>
              <a:gd name="adj1" fmla="val 20284"/>
              <a:gd name="adj2" fmla="val 78858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DiaryGirl" pitchFamily="2" charset="-95"/>
                <a:ea typeface="Aka-AcidGR-DiaryGirl" pitchFamily="2" charset="-95"/>
              </a:rPr>
              <a:t>Διαβάζω το κείμενο!</a:t>
            </a: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6B0234A4-E1F4-430C-8626-1ECD3C634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6831" y="1512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6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550782"/>
            <a:ext cx="1828784" cy="31146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0000" b="1" dirty="0">
                <a:latin typeface="Aka-AcidGR-DiaryGirl" pitchFamily="2" charset="-95"/>
                <a:ea typeface="Aka-AcidGR-DiaryGirl" pitchFamily="2" charset="-95"/>
              </a:rPr>
              <a:t>β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643174" y="-163730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643174" y="736040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ε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6000760" y="2882600"/>
            <a:ext cx="1357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βο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6000760" y="4099326"/>
            <a:ext cx="15001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βη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6000760" y="5101168"/>
            <a:ext cx="14287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βω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6000760" y="5973087"/>
            <a:ext cx="14287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βυ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5929322" y="807478"/>
            <a:ext cx="14287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βε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5786446" y="-163730"/>
            <a:ext cx="1571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βα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5929322" y="1880758"/>
            <a:ext cx="1357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βι</a:t>
            </a:r>
            <a:endParaRPr lang="el-GR" sz="7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2714612" y="1809320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ι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2714612" y="2882600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ο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2714612" y="4099326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η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2714612" y="5101168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</a:p>
        </p:txBody>
      </p:sp>
      <p:sp>
        <p:nvSpPr>
          <p:cNvPr id="18" name="17 - Ορθογώνιο"/>
          <p:cNvSpPr/>
          <p:nvPr/>
        </p:nvSpPr>
        <p:spPr>
          <a:xfrm>
            <a:off x="2786050" y="5973087"/>
            <a:ext cx="928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υ</a:t>
            </a:r>
          </a:p>
        </p:txBody>
      </p:sp>
      <p:pic>
        <p:nvPicPr>
          <p:cNvPr id="2" name="συλλαβές">
            <a:hlinkClick r:id="" action="ppaction://media"/>
            <a:extLst>
              <a:ext uri="{FF2B5EF4-FFF2-40B4-BE49-F238E27FC236}">
                <a16:creationId xmlns:a16="http://schemas.microsoft.com/office/drawing/2014/main" id="{816D4B05-D2DC-40D8-971B-B32ED9ACB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30" y="7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58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71736" y="1714488"/>
            <a:ext cx="3971924" cy="33289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0" b="1" dirty="0" err="1">
                <a:latin typeface="Comic Sans MS" pitchFamily="66" charset="0"/>
              </a:rPr>
              <a:t>Ββ</a:t>
            </a:r>
            <a:endParaRPr lang="el-GR" sz="20000" b="1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785794"/>
            <a:ext cx="277347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00570"/>
            <a:ext cx="2466304" cy="82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1071546"/>
            <a:ext cx="3020030" cy="8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5715016"/>
            <a:ext cx="326734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4371" y="3143248"/>
            <a:ext cx="301962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2714620"/>
            <a:ext cx="191920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5715016"/>
            <a:ext cx="3223055" cy="93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λέξεις">
            <a:hlinkClick r:id="" action="ppaction://media"/>
            <a:extLst>
              <a:ext uri="{FF2B5EF4-FFF2-40B4-BE49-F238E27FC236}">
                <a16:creationId xmlns:a16="http://schemas.microsoft.com/office/drawing/2014/main" id="{E9E7C253-1510-40FF-9D6C-5309CE430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400" y="906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8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hemyRetro" pitchFamily="50" charset="0"/>
              </a:rPr>
              <a:t>Ένα γράμμα μια ιστορία…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696297" y="1556792"/>
            <a:ext cx="607223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5400" dirty="0">
                <a:latin typeface="Aka-AcidGR-Chubby" pitchFamily="2" charset="-95"/>
                <a:ea typeface="Aka-AcidGR-Chubby" pitchFamily="2" charset="-95"/>
              </a:rPr>
              <a:t>Βλέπουμε το βίντεο </a:t>
            </a:r>
          </a:p>
          <a:p>
            <a:pPr algn="ctr">
              <a:buNone/>
            </a:pPr>
            <a:r>
              <a:rPr lang="el-GR" sz="5400" dirty="0">
                <a:latin typeface="Aka-AcidGR-Chubby" pitchFamily="2" charset="-95"/>
                <a:ea typeface="Aka-AcidGR-Chubby" pitchFamily="2" charset="-95"/>
              </a:rPr>
              <a:t>« Ο βιολιστής βάτραχος»</a:t>
            </a:r>
          </a:p>
        </p:txBody>
      </p:sp>
      <p:pic>
        <p:nvPicPr>
          <p:cNvPr id="5" name="Εικόνα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52" y="4121695"/>
            <a:ext cx="2464551" cy="2736305"/>
          </a:xfrm>
          <a:prstGeom prst="rect">
            <a:avLst/>
          </a:prstGeom>
        </p:spPr>
      </p:pic>
      <p:pic>
        <p:nvPicPr>
          <p:cNvPr id="4" name="βίντεο">
            <a:hlinkClick r:id="" action="ppaction://media"/>
            <a:extLst>
              <a:ext uri="{FF2B5EF4-FFF2-40B4-BE49-F238E27FC236}">
                <a16:creationId xmlns:a16="http://schemas.microsoft.com/office/drawing/2014/main" id="{63DBB241-405C-4415-98DD-997D53BA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1439759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0776F-2982-4E44-84BF-F4E856FCE490}"/>
              </a:ext>
            </a:extLst>
          </p:cNvPr>
          <p:cNvSpPr txBox="1"/>
          <p:nvPr/>
        </p:nvSpPr>
        <p:spPr>
          <a:xfrm>
            <a:off x="611560" y="6097080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https://www.youtube.com/watch?v=fvpmjazTkNY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177336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57950" y="285728"/>
            <a:ext cx="2471726" cy="1143000"/>
          </a:xfrm>
        </p:spPr>
        <p:txBody>
          <a:bodyPr>
            <a:normAutofit/>
          </a:bodyPr>
          <a:lstStyle/>
          <a:p>
            <a:endParaRPr lang="el-GR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8596" y="3643314"/>
            <a:ext cx="8229600" cy="24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357166"/>
            <a:ext cx="487678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Επεξήγηση με στρογγυλεμένο παραλληλόγραμμο"/>
          <p:cNvSpPr/>
          <p:nvPr/>
        </p:nvSpPr>
        <p:spPr>
          <a:xfrm>
            <a:off x="5364088" y="357166"/>
            <a:ext cx="3494192" cy="3000396"/>
          </a:xfrm>
          <a:prstGeom prst="wedgeRoundRectCallout">
            <a:avLst>
              <a:gd name="adj1" fmla="val 25082"/>
              <a:gd name="adj2" fmla="val 65377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latin typeface="Aka-AcidGR-DiaryGirl" pitchFamily="2" charset="-95"/>
                <a:ea typeface="Aka-AcidGR-DiaryGirl" pitchFamily="2" charset="-95"/>
              </a:rPr>
              <a:t>Ας θυμηθούμε ένα γράμμα που έχουμε μάθει παλιά. Το ω της ώρας. Κυκλώστε το.</a:t>
            </a:r>
          </a:p>
        </p:txBody>
      </p:sp>
      <p:pic>
        <p:nvPicPr>
          <p:cNvPr id="9" name="8 - Εικόνα" descr="pawpilotfac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785" y="3806081"/>
            <a:ext cx="1733343" cy="1435347"/>
          </a:xfrm>
          <a:prstGeom prst="rect">
            <a:avLst/>
          </a:prstGeom>
        </p:spPr>
      </p:pic>
      <p:sp>
        <p:nvSpPr>
          <p:cNvPr id="10" name="9 - Έλλειψη"/>
          <p:cNvSpPr/>
          <p:nvPr/>
        </p:nvSpPr>
        <p:spPr>
          <a:xfrm>
            <a:off x="2857488" y="5500702"/>
            <a:ext cx="357190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2857488" y="3929066"/>
            <a:ext cx="357190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3857620" y="3786190"/>
            <a:ext cx="357190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4143372" y="5500702"/>
            <a:ext cx="357190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ω">
            <a:hlinkClick r:id="" action="ppaction://media"/>
            <a:extLst>
              <a:ext uri="{FF2B5EF4-FFF2-40B4-BE49-F238E27FC236}">
                <a16:creationId xmlns:a16="http://schemas.microsoft.com/office/drawing/2014/main" id="{D79F962B-ED4F-464E-B0F4-9F9D115C9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70587" y="2870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6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Ωω</a:t>
            </a:r>
            <a:endParaRPr lang="en-US" sz="8000" b="1" dirty="0">
              <a:solidFill>
                <a:schemeClr val="bg1"/>
              </a:solidFill>
              <a:latin typeface="+mn-lt"/>
              <a:ea typeface="Aka-AcidGR-DiaryGirl" pitchFamily="2" charset="-95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τρενάκι της Αλφαβήτας παίρνει ακόμα έναν επιβάτη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!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9442"/>
            <a:ext cx="3986169" cy="2069742"/>
          </a:xfrm>
          <a:prstGeom prst="rect">
            <a:avLst/>
          </a:prstGeom>
        </p:spPr>
      </p:pic>
      <p:sp>
        <p:nvSpPr>
          <p:cNvPr id="6" name="Κουλούρα 5"/>
          <p:cNvSpPr/>
          <p:nvPr/>
        </p:nvSpPr>
        <p:spPr>
          <a:xfrm>
            <a:off x="1460255" y="3068960"/>
            <a:ext cx="2623089" cy="21602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1475656" y="5733256"/>
            <a:ext cx="259228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Στεφάνη 7"/>
          <p:cNvSpPr/>
          <p:nvPr/>
        </p:nvSpPr>
        <p:spPr>
          <a:xfrm rot="10800000">
            <a:off x="4932040" y="3861048"/>
            <a:ext cx="1440160" cy="2376264"/>
          </a:xfrm>
          <a:prstGeom prst="blockArc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9" name="Στεφάνη 18"/>
          <p:cNvSpPr/>
          <p:nvPr/>
        </p:nvSpPr>
        <p:spPr>
          <a:xfrm rot="10800000">
            <a:off x="6012160" y="3861048"/>
            <a:ext cx="1440160" cy="2376265"/>
          </a:xfrm>
          <a:prstGeom prst="blockArc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88715 -0.0055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/>
          <p:cNvGrpSpPr/>
          <p:nvPr/>
        </p:nvGrpSpPr>
        <p:grpSpPr>
          <a:xfrm>
            <a:off x="0" y="735590"/>
            <a:ext cx="3383107" cy="4267200"/>
            <a:chOff x="-466725" y="1828800"/>
            <a:chExt cx="3981450" cy="4876800"/>
          </a:xfrm>
        </p:grpSpPr>
        <p:sp>
          <p:nvSpPr>
            <p:cNvPr id="2" name="Έλλειψη 1"/>
            <p:cNvSpPr/>
            <p:nvPr/>
          </p:nvSpPr>
          <p:spPr>
            <a:xfrm>
              <a:off x="1011382" y="3681846"/>
              <a:ext cx="10668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6725" y="1828800"/>
              <a:ext cx="3981450" cy="4876800"/>
            </a:xfrm>
            <a:prstGeom prst="rect">
              <a:avLst/>
            </a:prstGeom>
          </p:spPr>
        </p:pic>
      </p:grpSp>
      <p:sp>
        <p:nvSpPr>
          <p:cNvPr id="6" name="Επεξήγηση με στρογγυλεμένο παραλληλόγραμμο 5"/>
          <p:cNvSpPr/>
          <p:nvPr/>
        </p:nvSpPr>
        <p:spPr>
          <a:xfrm>
            <a:off x="3519054" y="304800"/>
            <a:ext cx="5638801" cy="5715000"/>
          </a:xfrm>
          <a:prstGeom prst="wedgeRoundRectCallout">
            <a:avLst>
              <a:gd name="adj1" fmla="val -61761"/>
              <a:gd name="adj2" fmla="val -1179"/>
              <a:gd name="adj3" fmla="val 16667"/>
            </a:avLst>
          </a:prstGeom>
          <a:solidFill>
            <a:srgbClr val="0033C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</a:rPr>
              <a:t>Πού θα πάει να ζήσει το </a:t>
            </a:r>
            <a:r>
              <a:rPr lang="el-G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</a:rPr>
              <a:t>Ωω</a:t>
            </a:r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</a:rPr>
              <a:t>; Στο ήσυχο χωριό ή στο χωριό των φωνακλάδικων;</a:t>
            </a:r>
          </a:p>
        </p:txBody>
      </p:sp>
      <p:pic>
        <p:nvPicPr>
          <p:cNvPr id="5" name="ω2">
            <a:hlinkClick r:id="" action="ppaction://media"/>
            <a:extLst>
              <a:ext uri="{FF2B5EF4-FFF2-40B4-BE49-F238E27FC236}">
                <a16:creationId xmlns:a16="http://schemas.microsoft.com/office/drawing/2014/main" id="{8DD8234A-931C-49B5-90A5-83D3B52CC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845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>
                <a:latin typeface="Aka-AcidGR-DiaryGirl" pitchFamily="2" charset="-95"/>
                <a:ea typeface="Aka-AcidGR-DiaryGirl" pitchFamily="2" charset="-95"/>
              </a:rPr>
              <a:t>Στα πολύ παλιά χρόνια οι άνθρωποι το ο το στρογγυλό το διάβαζαν ο και έτσι το ονόμασαν </a:t>
            </a:r>
            <a:r>
              <a:rPr lang="el-GR" sz="2400" b="1" dirty="0">
                <a:latin typeface="Aka-AcidGR-DiaryGirl" pitchFamily="2" charset="-95"/>
                <a:ea typeface="Aka-AcidGR-DiaryGirl" pitchFamily="2" charset="-95"/>
              </a:rPr>
              <a:t>όμικρον</a:t>
            </a:r>
            <a:r>
              <a:rPr lang="el-GR" sz="2400" dirty="0">
                <a:latin typeface="Aka-AcidGR-DiaryGirl" pitchFamily="2" charset="-95"/>
                <a:ea typeface="Aka-AcidGR-DiaryGirl" pitchFamily="2" charset="-95"/>
              </a:rPr>
              <a:t>. Το ω που μοιάζει με πεσμένο ε το διάβαζαν </a:t>
            </a:r>
            <a:r>
              <a:rPr lang="el-GR" sz="2400" dirty="0" err="1">
                <a:latin typeface="Aka-AcidGR-DiaryGirl" pitchFamily="2" charset="-95"/>
                <a:ea typeface="Aka-AcidGR-DiaryGirl" pitchFamily="2" charset="-95"/>
              </a:rPr>
              <a:t>ωωω</a:t>
            </a:r>
            <a:r>
              <a:rPr lang="el-GR" sz="2400" dirty="0">
                <a:latin typeface="Aka-AcidGR-DiaryGirl" pitchFamily="2" charset="-95"/>
                <a:ea typeface="Aka-AcidGR-DiaryGirl" pitchFamily="2" charset="-95"/>
              </a:rPr>
              <a:t> και </a:t>
            </a:r>
            <a:r>
              <a:rPr lang="el-GR" sz="2400" dirty="0" err="1">
                <a:latin typeface="Aka-AcidGR-DiaryGirl" pitchFamily="2" charset="-95"/>
                <a:ea typeface="Aka-AcidGR-DiaryGirl" pitchFamily="2" charset="-95"/>
              </a:rPr>
              <a:t>γι΄</a:t>
            </a:r>
            <a:r>
              <a:rPr lang="el-GR" sz="2400" dirty="0">
                <a:latin typeface="Aka-AcidGR-DiaryGirl" pitchFamily="2" charset="-95"/>
                <a:ea typeface="Aka-AcidGR-DiaryGirl" pitchFamily="2" charset="-95"/>
              </a:rPr>
              <a:t> αυτό το ονόμασαν </a:t>
            </a:r>
            <a:r>
              <a:rPr lang="el-GR" sz="2400" b="1" dirty="0">
                <a:latin typeface="Aka-AcidGR-DiaryGirl" pitchFamily="2" charset="-95"/>
                <a:ea typeface="Aka-AcidGR-DiaryGirl" pitchFamily="2" charset="-95"/>
              </a:rPr>
              <a:t>ωμέγα</a:t>
            </a:r>
            <a:r>
              <a:rPr lang="el-GR" sz="2400" dirty="0">
                <a:latin typeface="Aka-AcidGR-DiaryGirl" pitchFamily="2" charset="-95"/>
                <a:ea typeface="Aka-AcidGR-DiaryGirl" pitchFamily="2" charset="-95"/>
              </a:rPr>
              <a:t> , δηλαδή ω μεγάλο.  Πλέον και τα δυο ο τα διαβάζουμε το ίδιο , όμως τα ονόματά τους έχουν παραμείνει όμικρον και ωμέγα.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00298" y="2357430"/>
            <a:ext cx="3686172" cy="2543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5000" dirty="0">
                <a:latin typeface="Aka-AcidGR-TotallyPlain" pitchFamily="2" charset="0"/>
                <a:ea typeface="Aka-AcidGR-TotallyPlain" pitchFamily="2" charset="0"/>
              </a:rPr>
              <a:t>Ω ω</a:t>
            </a:r>
          </a:p>
        </p:txBody>
      </p:sp>
      <p:sp>
        <p:nvSpPr>
          <p:cNvPr id="4" name="3 - Αστέρι 6 ακτινών"/>
          <p:cNvSpPr/>
          <p:nvPr/>
        </p:nvSpPr>
        <p:spPr>
          <a:xfrm>
            <a:off x="285720" y="2643182"/>
            <a:ext cx="1857388" cy="1714512"/>
          </a:xfrm>
          <a:prstGeom prst="star6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ώρα</a:t>
            </a:r>
          </a:p>
        </p:txBody>
      </p:sp>
      <p:sp>
        <p:nvSpPr>
          <p:cNvPr id="5" name="4 - Αστέρι 6 ακτινών"/>
          <p:cNvSpPr/>
          <p:nvPr/>
        </p:nvSpPr>
        <p:spPr>
          <a:xfrm>
            <a:off x="285720" y="4714884"/>
            <a:ext cx="2143140" cy="1714512"/>
          </a:xfrm>
          <a:prstGeom prst="star6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μωρά</a:t>
            </a:r>
          </a:p>
        </p:txBody>
      </p:sp>
      <p:sp>
        <p:nvSpPr>
          <p:cNvPr id="6" name="5 - Αστέρι 6 ακτινών"/>
          <p:cNvSpPr/>
          <p:nvPr/>
        </p:nvSpPr>
        <p:spPr>
          <a:xfrm>
            <a:off x="2857488" y="4286256"/>
            <a:ext cx="3000396" cy="2285992"/>
          </a:xfrm>
          <a:prstGeom prst="star6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πάτωμα</a:t>
            </a:r>
          </a:p>
        </p:txBody>
      </p:sp>
      <p:sp>
        <p:nvSpPr>
          <p:cNvPr id="7" name="6 - Αστέρι 6 ακτινών"/>
          <p:cNvSpPr/>
          <p:nvPr/>
        </p:nvSpPr>
        <p:spPr>
          <a:xfrm>
            <a:off x="6500826" y="4572008"/>
            <a:ext cx="1857388" cy="1714512"/>
          </a:xfrm>
          <a:prstGeom prst="star6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πως</a:t>
            </a:r>
          </a:p>
        </p:txBody>
      </p:sp>
      <p:sp>
        <p:nvSpPr>
          <p:cNvPr id="8" name="7 - Αστέρι 6 ακτινών"/>
          <p:cNvSpPr/>
          <p:nvPr/>
        </p:nvSpPr>
        <p:spPr>
          <a:xfrm>
            <a:off x="6143636" y="2500306"/>
            <a:ext cx="2143140" cy="2000264"/>
          </a:xfrm>
          <a:prstGeom prst="star6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τώρα</a:t>
            </a:r>
          </a:p>
        </p:txBody>
      </p:sp>
      <p:pic>
        <p:nvPicPr>
          <p:cNvPr id="9" name="λέξεις">
            <a:hlinkClick r:id="" action="ppaction://media"/>
            <a:extLst>
              <a:ext uri="{FF2B5EF4-FFF2-40B4-BE49-F238E27FC236}">
                <a16:creationId xmlns:a16="http://schemas.microsoft.com/office/drawing/2014/main" id="{69C05D4F-525C-4F05-A801-3CDF9DF9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7945" y="2097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6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874220"/>
            <a:ext cx="3810000" cy="1143000"/>
          </a:xfrm>
        </p:spPr>
        <p:txBody>
          <a:bodyPr>
            <a:noAutofit/>
          </a:bodyPr>
          <a:lstStyle/>
          <a:p>
            <a:r>
              <a:rPr lang="el-GR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ka-AcidGR-TotallyPlain" pitchFamily="2" charset="0"/>
                <a:ea typeface="Aka-AcidGR-TotallyPlain" pitchFamily="2" charset="0"/>
              </a:rPr>
              <a:t>ω</a:t>
            </a:r>
            <a:endParaRPr 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Aka-AcidGR-TotallyPlain" pitchFamily="2" charset="0"/>
              <a:ea typeface="Aka-AcidGR-TotallyPlain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617960"/>
              </p:ext>
            </p:extLst>
          </p:nvPr>
        </p:nvGraphicFramePr>
        <p:xfrm>
          <a:off x="471054" y="242454"/>
          <a:ext cx="1066800" cy="6400800"/>
        </p:xfrm>
        <a:graphic>
          <a:graphicData uri="http://schemas.openxmlformats.org/drawingml/2006/table">
            <a:tbl>
              <a:tblPr firstRow="1" bandRow="1"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τ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π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σ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κ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ν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μ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ρ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45347" y="2057400"/>
            <a:ext cx="15456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σω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1907" y="1143000"/>
            <a:ext cx="13724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πω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8630" y="5715000"/>
            <a:ext cx="14590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ρω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6379" y="4800600"/>
            <a:ext cx="14975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μω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9492" y="3886200"/>
            <a:ext cx="1439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νω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11125" y="152400"/>
            <a:ext cx="13740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2166" y="2971800"/>
            <a:ext cx="13901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κω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3" name="συλλαβές">
            <a:hlinkClick r:id="" action="ppaction://media"/>
            <a:extLst>
              <a:ext uri="{FF2B5EF4-FFF2-40B4-BE49-F238E27FC236}">
                <a16:creationId xmlns:a16="http://schemas.microsoft.com/office/drawing/2014/main" id="{7F164E0A-D39E-4C59-BE28-57B622C3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040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6" grpId="0"/>
      <p:bldP spid="11" grpId="0"/>
      <p:bldP spid="10" grpId="0"/>
      <p:bldP spid="9" grpId="0"/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874220"/>
            <a:ext cx="3810000" cy="1143000"/>
          </a:xfrm>
        </p:spPr>
        <p:txBody>
          <a:bodyPr>
            <a:noAutofit/>
          </a:bodyPr>
          <a:lstStyle/>
          <a:p>
            <a:r>
              <a:rPr lang="el-GR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ka-AcidGR-TotallyPlain" pitchFamily="2" charset="0"/>
                <a:ea typeface="Aka-AcidGR-TotallyPlain" pitchFamily="2" charset="0"/>
              </a:rPr>
              <a:t>ω</a:t>
            </a:r>
            <a:endParaRPr 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Aka-AcidGR-TotallyPlain" pitchFamily="2" charset="0"/>
              <a:ea typeface="Aka-AcidGR-TotallyPlain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158704"/>
              </p:ext>
            </p:extLst>
          </p:nvPr>
        </p:nvGraphicFramePr>
        <p:xfrm>
          <a:off x="471054" y="242454"/>
          <a:ext cx="1066800" cy="6138875"/>
        </p:xfrm>
        <a:graphic>
          <a:graphicData uri="http://schemas.openxmlformats.org/drawingml/2006/table">
            <a:tbl>
              <a:tblPr firstRow="1" bandRow="1"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7775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ζ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775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χ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775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λ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775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γ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775">
                <a:tc>
                  <a:txBody>
                    <a:bodyPr/>
                    <a:lstStyle/>
                    <a:p>
                      <a:r>
                        <a:rPr lang="el-GR" sz="5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ka-AcidGR-DiaryGirl" pitchFamily="2" charset="-95"/>
                          <a:ea typeface="Aka-AcidGR-DiaryGirl" pitchFamily="2" charset="-95"/>
                        </a:rPr>
                        <a:t>θ</a:t>
                      </a:r>
                      <a:endParaRPr lang="en-US" sz="5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ka-AcidGR-DiaryGirl" pitchFamily="2" charset="-95"/>
                        <a:ea typeface="Aka-AcidGR-DiaryGirl" pitchFamily="2" charset="-95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947939" y="2657564"/>
            <a:ext cx="13404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λ</a:t>
            </a:r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2709" y="1352729"/>
            <a:ext cx="13708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χ</a:t>
            </a:r>
            <a:r>
              <a:rPr lang="el-GR" sz="7200" b="1" cap="none" spc="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9155" y="5301208"/>
            <a:ext cx="15151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θ</a:t>
            </a:r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6391" y="152400"/>
            <a:ext cx="13035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ζ</a:t>
            </a:r>
            <a:r>
              <a:rPr lang="el-GR" sz="7200" b="1" cap="none" spc="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0144" y="4005064"/>
            <a:ext cx="14141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sz="7200" b="1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γ</a:t>
            </a:r>
            <a:r>
              <a:rPr lang="el-GR" sz="7200" b="1" cap="none" spc="0" dirty="0" err="1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ω</a:t>
            </a:r>
            <a:endParaRPr lang="en-US" sz="7200" b="1" cap="none" spc="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0" name="συλλαβές">
            <a:hlinkClick r:id="" action="ppaction://media"/>
            <a:extLst>
              <a:ext uri="{FF2B5EF4-FFF2-40B4-BE49-F238E27FC236}">
                <a16:creationId xmlns:a16="http://schemas.microsoft.com/office/drawing/2014/main" id="{E7E4532D-38BC-4A80-8B8D-68BD0706F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040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7" grpId="0"/>
      <p:bldP spid="6" grpId="0"/>
      <p:bldP spid="9" grpId="0"/>
      <p:bldP spid="13" grpId="0"/>
      <p:bldP spid="8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564</Words>
  <Application>Microsoft Office PowerPoint</Application>
  <PresentationFormat>On-screen Show (4:3)</PresentationFormat>
  <Paragraphs>142</Paragraphs>
  <Slides>35</Slides>
  <Notes>6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Aka-AcidGR5yearsold</vt:lpstr>
      <vt:lpstr>Aka-AcidGR-Chubby</vt:lpstr>
      <vt:lpstr>Aka-AcidGR-DiaryGirl</vt:lpstr>
      <vt:lpstr>Aka-AcidGR-Fristgrade</vt:lpstr>
      <vt:lpstr>Aka-AcidGR-TotallyPlain</vt:lpstr>
      <vt:lpstr>Arial</vt:lpstr>
      <vt:lpstr>Calibri</vt:lpstr>
      <vt:lpstr>ChemyRetro</vt:lpstr>
      <vt:lpstr>Comic Sans MS</vt:lpstr>
      <vt:lpstr>Comiccity</vt:lpstr>
      <vt:lpstr>Θέμα του Office</vt:lpstr>
      <vt:lpstr>Με βάρκα και σωσίβιο</vt:lpstr>
      <vt:lpstr>Τι βλέπουμε στην εικόνα;</vt:lpstr>
      <vt:lpstr>PowerPoint Presentation</vt:lpstr>
      <vt:lpstr>PowerPoint Presentation</vt:lpstr>
      <vt:lpstr>PowerPoint Presentation</vt:lpstr>
      <vt:lpstr>PowerPoint Presentation</vt:lpstr>
      <vt:lpstr>Στα πολύ παλιά χρόνια οι άνθρωποι το ο το στρογγυλό το διάβαζαν ο και έτσι το ονόμασαν όμικρον. Το ω που μοιάζει με πεσμένο ε το διάβαζαν ωωω και γι΄ αυτό το ονόμασαν ωμέγα , δηλαδή ω μεγάλο.  Πλέον και τα δυο ο τα διαβάζουμε το ίδιο , όμως τα ονόματά τους έχουν παραμείνει όμικρον και ωμέγα.</vt:lpstr>
      <vt:lpstr>ω</vt:lpstr>
      <vt:lpstr>ω</vt:lpstr>
      <vt:lpstr>PowerPoint Presentation</vt:lpstr>
      <vt:lpstr>PowerPoint Presentation</vt:lpstr>
      <vt:lpstr>Τι κάνω;</vt:lpstr>
      <vt:lpstr>PowerPoint Presentation</vt:lpstr>
      <vt:lpstr>Τι κάνω;</vt:lpstr>
      <vt:lpstr>Συμπληρώνω</vt:lpstr>
      <vt:lpstr>PowerPoint Presentation</vt:lpstr>
      <vt:lpstr>PowerPoint Presentation</vt:lpstr>
      <vt:lpstr>Τι λύσεις σκέφτηκαν;  Τι είδαν ξαφνικά τα παιδιά;</vt:lpstr>
      <vt:lpstr>PowerPoint Presentation</vt:lpstr>
      <vt:lpstr>PowerPoint Presentation</vt:lpstr>
      <vt:lpstr>PowerPoint Presentation</vt:lpstr>
      <vt:lpstr>Το μαγικό ραβδί!  Λέμε λέξεις από β.</vt:lpstr>
      <vt:lpstr>Χτες ο πράσινος βάτραχος χαιρόταν με τη βροχή και μας είπε πως την αγαπάει. Τι λέει σήμερα ο πιτσιλωτός βάτραχος;</vt:lpstr>
      <vt:lpstr>PowerPoint Presentation</vt:lpstr>
      <vt:lpstr>PowerPoint Presentation</vt:lpstr>
      <vt:lpstr>Βρίσκουμε τα γράμματα που μάθαμε. Ββ και Ωω</vt:lpstr>
      <vt:lpstr>Γράφουμε Β β.</vt:lpstr>
      <vt:lpstr>PowerPoint Presentation</vt:lpstr>
      <vt:lpstr>Είναι ζώο πρασινωπό κι έχει μακριά γλώσσα.  Τι είναι;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Ένα γράμμα μια ιστορία…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βάρκα και σωσίβιο</dc:title>
  <dc:creator>Ιωάννα</dc:creator>
  <cp:lastModifiedBy>Betty Christophi</cp:lastModifiedBy>
  <cp:revision>23</cp:revision>
  <dcterms:created xsi:type="dcterms:W3CDTF">2015-01-13T16:41:20Z</dcterms:created>
  <dcterms:modified xsi:type="dcterms:W3CDTF">2021-01-13T21:58:46Z</dcterms:modified>
</cp:coreProperties>
</file>