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jpeg"/>
  <Override PartName="/ppt/media/image26.jpg" ContentType="image/jpeg"/>
  <Override PartName="/ppt/media/image28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86" r:id="rId6"/>
    <p:sldId id="261" r:id="rId7"/>
    <p:sldId id="262" r:id="rId8"/>
    <p:sldId id="269" r:id="rId9"/>
    <p:sldId id="270" r:id="rId10"/>
    <p:sldId id="266" r:id="rId11"/>
    <p:sldId id="271" r:id="rId12"/>
    <p:sldId id="284" r:id="rId13"/>
    <p:sldId id="273" r:id="rId14"/>
    <p:sldId id="267" r:id="rId15"/>
    <p:sldId id="268" r:id="rId16"/>
    <p:sldId id="287" r:id="rId17"/>
    <p:sldId id="283" r:id="rId18"/>
    <p:sldId id="274" r:id="rId19"/>
    <p:sldId id="275" r:id="rId20"/>
    <p:sldId id="276" r:id="rId21"/>
    <p:sldId id="277" r:id="rId22"/>
    <p:sldId id="264" r:id="rId23"/>
    <p:sldId id="278" r:id="rId24"/>
    <p:sldId id="279" r:id="rId25"/>
    <p:sldId id="280" r:id="rId26"/>
    <p:sldId id="282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4660"/>
  </p:normalViewPr>
  <p:slideViewPr>
    <p:cSldViewPr>
      <p:cViewPr varScale="1">
        <p:scale>
          <a:sx n="81" d="100"/>
          <a:sy n="81" d="100"/>
        </p:scale>
        <p:origin x="150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0DD90-8CFE-4041-BBE2-56ABCA08E0ED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3F7A7-65F0-4A9F-8D66-9B07C98472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154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 1</a:t>
            </a:r>
            <a:r>
              <a:rPr lang="el-GR" sz="1200" baseline="30000" dirty="0"/>
              <a:t>η</a:t>
            </a:r>
            <a:r>
              <a:rPr lang="el-GR" sz="1200" dirty="0"/>
              <a:t> φορά.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3F7A7-65F0-4A9F-8D66-9B07C98472D2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508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</a:t>
            </a:r>
            <a:r>
              <a:rPr lang="en-US" sz="1200" dirty="0"/>
              <a:t>  </a:t>
            </a:r>
            <a:r>
              <a:rPr lang="el-GR" sz="1200" dirty="0"/>
              <a:t>2</a:t>
            </a:r>
            <a:r>
              <a:rPr lang="el-GR" sz="1200" baseline="30000" dirty="0"/>
              <a:t>η</a:t>
            </a:r>
            <a:r>
              <a:rPr lang="el-GR" sz="1200" dirty="0"/>
              <a:t> φορά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3F7A7-65F0-4A9F-8D66-9B07C98472D2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870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Διαβάζουμε με τον κύριο Μπερδεμένο. Ο κύριος Μπερδεμένος μπερδεύεται και διαβάζει ανακατεμένα λέξεις και φράσεις.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3F7A7-65F0-4A9F-8D66-9B07C98472D2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3565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A08E2-247E-4677-A4F8-1C6B5A94D53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712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Δείχνω τη γραφή. Δείχνω τη φωνή. Φτιάχνουμε συλλαβές με το νέο γράμμα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707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Διαβάζουμε με τον κύριο Μπερδεμένο. Ο κύριος Μπερδεμένος μπερδεύεται και διαβάζει ανακατεμένα λέξεις και φράσεις.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3F7A7-65F0-4A9F-8D66-9B07C98472D2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3565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Παρακολουθούμε τα βίντεο : </a:t>
            </a:r>
            <a:r>
              <a:rPr lang="en-US" dirty="0"/>
              <a:t>https://www.youtube.com/watch?v=1T8MFezX6vs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3F7A7-65F0-4A9F-8D66-9B07C98472D2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027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Φτιάχνουμε</a:t>
            </a:r>
            <a:r>
              <a:rPr lang="el-GR" baseline="0" dirty="0"/>
              <a:t> προτάσεις χρησιμοποιώντας τοπικούς προσδιορισμούς : «Ψάξε …»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3F7A7-65F0-4A9F-8D66-9B07C98472D2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756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80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68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25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1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8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60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39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44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73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75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9AF8E-BDC4-4EEB-AB23-61C81CAA8E39}" type="datetimeFigureOut">
              <a:rPr lang="el-GR" smtClean="0"/>
              <a:t>1/2/2021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A840-BC3B-46E4-8714-29A2D97E44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994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aksiasterati.blogspot.g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hyperlink" Target="file:///C:\Users\&#921;&#969;&#940;&#957;&#957;&#945;\Music\Free%20YouTube%20Downloader\&#931;&#965;&#957;&#957;&#949;&#966;&#941;&#957;&#953;&#945;-%20&#926;&#958;-%20&#936;&#968;-%20&#915;&#955;&#974;&#963;&#963;&#945;%20&#913;&#900;&#916;&#951;&#956;&#959;&#964;&#953;&#954;&#959;&#973;.mp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35NnLQb50w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&#921;&#969;&#940;&#957;&#957;&#945;\Videos\&#936;&#913;&#929;&#913;.mp4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7.png"/><Relationship Id="rId5" Type="http://schemas.microsoft.com/office/2007/relationships/media" Target="../media/media4.m4a"/><Relationship Id="rId10" Type="http://schemas.openxmlformats.org/officeDocument/2006/relationships/image" Target="../media/image6.jpeg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-1476672" y="1556792"/>
            <a:ext cx="6048672" cy="2160240"/>
          </a:xfrm>
        </p:spPr>
        <p:txBody>
          <a:bodyPr>
            <a:noAutofit/>
          </a:bodyPr>
          <a:lstStyle/>
          <a:p>
            <a:r>
              <a:rPr lang="el-GR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Ψιχάλες </a:t>
            </a:r>
            <a:endParaRPr lang="en-US" sz="115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3568" y="4149080"/>
            <a:ext cx="1544216" cy="1752600"/>
          </a:xfrm>
        </p:spPr>
        <p:txBody>
          <a:bodyPr>
            <a:normAutofit/>
          </a:bodyPr>
          <a:lstStyle/>
          <a:p>
            <a:r>
              <a:rPr lang="el-GR" sz="4800" dirty="0" err="1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ka-AcidGR-DiaryGirl" pitchFamily="2" charset="-95"/>
                <a:ea typeface="Aka-AcidGR-DiaryGirl" pitchFamily="2" charset="-95"/>
              </a:rPr>
              <a:t>Ψψ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90168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chemeClr val="bg1">
                    <a:lumMod val="65000"/>
                  </a:schemeClr>
                </a:solidFill>
                <a:latin typeface="ChemyRetro" pitchFamily="50" charset="0"/>
              </a:rPr>
              <a:t>Χατσίκου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  <a:latin typeface="ChemyRetro" pitchFamily="50" charset="0"/>
              </a:rPr>
              <a:t> Ιωάννα 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  <a:hlinkClick r:id="rId3"/>
              </a:rPr>
              <a:t>http://taksiasterati.blogspot.gr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</a:rPr>
              <a:t> </a:t>
            </a:r>
            <a:endParaRPr lang="en-US" u="sng" dirty="0">
              <a:solidFill>
                <a:srgbClr val="00B0F0"/>
              </a:solidFill>
              <a:latin typeface="ChemyRetro" pitchFamily="50" charset="0"/>
            </a:endParaRPr>
          </a:p>
          <a:p>
            <a:r>
              <a:rPr lang="el-GR" u="sng" dirty="0">
                <a:solidFill>
                  <a:srgbClr val="00B0F0"/>
                </a:solidFill>
                <a:latin typeface="ChemyRetro" pitchFamily="50" charset="0"/>
              </a:rPr>
              <a:t>Τροποποίηση με προσθαφαίρεση διαφανειών και ηχητικών από </a:t>
            </a:r>
            <a:r>
              <a:rPr lang="el-GR" u="sng" dirty="0" err="1">
                <a:solidFill>
                  <a:srgbClr val="00B0F0"/>
                </a:solidFill>
                <a:latin typeface="ChemyRetro" pitchFamily="50" charset="0"/>
              </a:rPr>
              <a:t>Μπέτυ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</a:rPr>
              <a:t> Χριστοφή</a:t>
            </a:r>
          </a:p>
          <a:p>
            <a:endParaRPr lang="el-GR" dirty="0">
              <a:solidFill>
                <a:srgbClr val="00B0F0"/>
              </a:solidFill>
              <a:latin typeface="ChemyRet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4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HiSchool" pitchFamily="2" charset="0"/>
                <a:ea typeface="Aka-AcidGR-HiSchool" pitchFamily="2" charset="0"/>
              </a:rPr>
              <a:t>Βρίσκουμε λέξεις από ψ.</a:t>
            </a:r>
          </a:p>
        </p:txBody>
      </p:sp>
      <p:pic>
        <p:nvPicPr>
          <p:cNvPr id="4" name="3 - Θέση περιεχομένου" descr="ball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52812" y="2839244"/>
            <a:ext cx="2238375" cy="2047875"/>
          </a:xfrm>
        </p:spPr>
      </p:pic>
      <p:pic>
        <p:nvPicPr>
          <p:cNvPr id="3" name="λέξεις από ψ">
            <a:hlinkClick r:id="" action="ppaction://media"/>
            <a:extLst>
              <a:ext uri="{FF2B5EF4-FFF2-40B4-BE49-F238E27FC236}">
                <a16:creationId xmlns:a16="http://schemas.microsoft.com/office/drawing/2014/main" id="{F71EAA55-3E35-433F-9A18-E0E25CC35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6410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500034" y="357948"/>
            <a:ext cx="1867260" cy="5713562"/>
            <a:chOff x="736" y="11171"/>
            <a:chExt cx="2010" cy="3366"/>
          </a:xfrm>
          <a:noFill/>
        </p:grpSpPr>
        <p:cxnSp>
          <p:nvCxnSpPr>
            <p:cNvPr id="4101" name="AutoShape 5"/>
            <p:cNvCxnSpPr>
              <a:cxnSpLocks noChangeShapeType="1"/>
            </p:cNvCxnSpPr>
            <p:nvPr/>
          </p:nvCxnSpPr>
          <p:spPr bwMode="auto">
            <a:xfrm>
              <a:off x="1666" y="12851"/>
              <a:ext cx="720" cy="557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0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326" y="13302"/>
              <a:ext cx="420" cy="445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η</a:t>
              </a:r>
            </a:p>
          </p:txBody>
        </p:sp>
        <p:sp>
          <p:nvSpPr>
            <p:cNvPr id="4103" name="WordArt 7"/>
            <p:cNvSpPr>
              <a:spLocks noChangeArrowheads="1" noChangeShapeType="1" noTextEdit="1"/>
            </p:cNvSpPr>
            <p:nvPr/>
          </p:nvSpPr>
          <p:spPr bwMode="auto">
            <a:xfrm>
              <a:off x="736" y="11876"/>
              <a:ext cx="450" cy="752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Ψ</a:t>
              </a:r>
            </a:p>
          </p:txBody>
        </p:sp>
        <p:cxnSp>
          <p:nvCxnSpPr>
            <p:cNvPr id="4104" name="AutoShape 8"/>
            <p:cNvCxnSpPr>
              <a:cxnSpLocks noChangeShapeType="1"/>
            </p:cNvCxnSpPr>
            <p:nvPr/>
          </p:nvCxnSpPr>
          <p:spPr bwMode="auto">
            <a:xfrm flipV="1">
              <a:off x="1381" y="11501"/>
              <a:ext cx="861" cy="49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05" name="AutoShape 9"/>
            <p:cNvCxnSpPr>
              <a:cxnSpLocks noChangeShapeType="1"/>
            </p:cNvCxnSpPr>
            <p:nvPr/>
          </p:nvCxnSpPr>
          <p:spPr bwMode="auto">
            <a:xfrm flipV="1">
              <a:off x="1666" y="11939"/>
              <a:ext cx="643" cy="177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06" name="AutoShape 10"/>
            <p:cNvCxnSpPr>
              <a:cxnSpLocks noChangeShapeType="1"/>
            </p:cNvCxnSpPr>
            <p:nvPr/>
          </p:nvCxnSpPr>
          <p:spPr bwMode="auto">
            <a:xfrm>
              <a:off x="1728" y="12361"/>
              <a:ext cx="514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07" name="AutoShape 11"/>
            <p:cNvCxnSpPr>
              <a:cxnSpLocks noChangeShapeType="1"/>
            </p:cNvCxnSpPr>
            <p:nvPr/>
          </p:nvCxnSpPr>
          <p:spPr bwMode="auto">
            <a:xfrm>
              <a:off x="1666" y="12577"/>
              <a:ext cx="591" cy="365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0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257" y="11171"/>
              <a:ext cx="489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α</a:t>
              </a:r>
            </a:p>
          </p:txBody>
        </p:sp>
        <p:sp>
          <p:nvSpPr>
            <p:cNvPr id="41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257" y="11742"/>
              <a:ext cx="489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ο</a:t>
              </a:r>
            </a:p>
          </p:txBody>
        </p:sp>
        <p:sp>
          <p:nvSpPr>
            <p:cNvPr id="411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06" y="12252"/>
              <a:ext cx="210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ι</a:t>
              </a:r>
            </a:p>
          </p:txBody>
        </p:sp>
        <p:sp>
          <p:nvSpPr>
            <p:cNvPr id="4111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2257" y="12762"/>
              <a:ext cx="489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ε</a:t>
              </a:r>
            </a:p>
          </p:txBody>
        </p:sp>
        <p:sp>
          <p:nvSpPr>
            <p:cNvPr id="4112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275" y="13833"/>
              <a:ext cx="420" cy="29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ω</a:t>
              </a:r>
            </a:p>
          </p:txBody>
        </p:sp>
        <p:sp>
          <p:nvSpPr>
            <p:cNvPr id="4113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326" y="14227"/>
              <a:ext cx="420" cy="31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υ</a:t>
              </a:r>
            </a:p>
          </p:txBody>
        </p:sp>
        <p:cxnSp>
          <p:nvCxnSpPr>
            <p:cNvPr id="4114" name="AutoShape 18"/>
            <p:cNvCxnSpPr>
              <a:cxnSpLocks noChangeShapeType="1"/>
            </p:cNvCxnSpPr>
            <p:nvPr/>
          </p:nvCxnSpPr>
          <p:spPr bwMode="auto">
            <a:xfrm>
              <a:off x="1573" y="13122"/>
              <a:ext cx="669" cy="711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15" name="AutoShape 19"/>
            <p:cNvCxnSpPr>
              <a:cxnSpLocks noChangeShapeType="1"/>
            </p:cNvCxnSpPr>
            <p:nvPr/>
          </p:nvCxnSpPr>
          <p:spPr bwMode="auto">
            <a:xfrm>
              <a:off x="1426" y="13408"/>
              <a:ext cx="816" cy="895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128" name="Group 32"/>
          <p:cNvGrpSpPr>
            <a:grpSpLocks/>
          </p:cNvGrpSpPr>
          <p:nvPr/>
        </p:nvGrpSpPr>
        <p:grpSpPr bwMode="auto">
          <a:xfrm>
            <a:off x="4921763" y="620688"/>
            <a:ext cx="1867260" cy="5345994"/>
            <a:chOff x="736" y="11171"/>
            <a:chExt cx="2010" cy="3366"/>
          </a:xfrm>
          <a:noFill/>
        </p:grpSpPr>
        <p:cxnSp>
          <p:nvCxnSpPr>
            <p:cNvPr id="4129" name="AutoShape 33"/>
            <p:cNvCxnSpPr>
              <a:cxnSpLocks noChangeShapeType="1"/>
            </p:cNvCxnSpPr>
            <p:nvPr/>
          </p:nvCxnSpPr>
          <p:spPr bwMode="auto">
            <a:xfrm>
              <a:off x="1666" y="12851"/>
              <a:ext cx="720" cy="557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30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2309" y="13302"/>
              <a:ext cx="437" cy="445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η</a:t>
              </a: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736" y="12116"/>
              <a:ext cx="450" cy="512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Ψ</a:t>
              </a:r>
            </a:p>
          </p:txBody>
        </p:sp>
        <p:cxnSp>
          <p:nvCxnSpPr>
            <p:cNvPr id="4132" name="AutoShape 36"/>
            <p:cNvCxnSpPr>
              <a:cxnSpLocks noChangeShapeType="1"/>
            </p:cNvCxnSpPr>
            <p:nvPr/>
          </p:nvCxnSpPr>
          <p:spPr bwMode="auto">
            <a:xfrm flipV="1">
              <a:off x="1381" y="11501"/>
              <a:ext cx="861" cy="49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33" name="AutoShape 37"/>
            <p:cNvCxnSpPr>
              <a:cxnSpLocks noChangeShapeType="1"/>
            </p:cNvCxnSpPr>
            <p:nvPr/>
          </p:nvCxnSpPr>
          <p:spPr bwMode="auto">
            <a:xfrm flipV="1">
              <a:off x="1666" y="11939"/>
              <a:ext cx="643" cy="177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34" name="AutoShape 38"/>
            <p:cNvCxnSpPr>
              <a:cxnSpLocks noChangeShapeType="1"/>
            </p:cNvCxnSpPr>
            <p:nvPr/>
          </p:nvCxnSpPr>
          <p:spPr bwMode="auto">
            <a:xfrm>
              <a:off x="1728" y="12361"/>
              <a:ext cx="514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35" name="AutoShape 39"/>
            <p:cNvCxnSpPr>
              <a:cxnSpLocks noChangeShapeType="1"/>
            </p:cNvCxnSpPr>
            <p:nvPr/>
          </p:nvCxnSpPr>
          <p:spPr bwMode="auto">
            <a:xfrm>
              <a:off x="1666" y="12577"/>
              <a:ext cx="591" cy="365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36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2237" y="11171"/>
              <a:ext cx="509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α</a:t>
              </a:r>
            </a:p>
          </p:txBody>
        </p:sp>
        <p:sp>
          <p:nvSpPr>
            <p:cNvPr id="4137" name="WordArt 41"/>
            <p:cNvSpPr>
              <a:spLocks noChangeArrowheads="1" noChangeShapeType="1" noTextEdit="1"/>
            </p:cNvSpPr>
            <p:nvPr/>
          </p:nvSpPr>
          <p:spPr bwMode="auto">
            <a:xfrm>
              <a:off x="2237" y="11742"/>
              <a:ext cx="509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ο</a:t>
              </a:r>
            </a:p>
          </p:txBody>
        </p:sp>
        <p:sp>
          <p:nvSpPr>
            <p:cNvPr id="4138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2476" y="12252"/>
              <a:ext cx="270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ι</a:t>
              </a:r>
            </a:p>
          </p:txBody>
        </p:sp>
        <p:sp>
          <p:nvSpPr>
            <p:cNvPr id="4139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2237" y="12762"/>
              <a:ext cx="509" cy="3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ε</a:t>
              </a:r>
            </a:p>
          </p:txBody>
        </p:sp>
        <p:sp>
          <p:nvSpPr>
            <p:cNvPr id="4140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2258" y="13833"/>
              <a:ext cx="437" cy="29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ω</a:t>
              </a:r>
            </a:p>
          </p:txBody>
        </p:sp>
        <p:sp>
          <p:nvSpPr>
            <p:cNvPr id="414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2309" y="14227"/>
              <a:ext cx="437" cy="31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ka-AcidGR-HiSchool" pitchFamily="2" charset="0"/>
                  <a:ea typeface="Aka-AcidGR-HiSchool" pitchFamily="2" charset="0"/>
                </a:rPr>
                <a:t>υ</a:t>
              </a:r>
            </a:p>
          </p:txBody>
        </p:sp>
        <p:cxnSp>
          <p:nvCxnSpPr>
            <p:cNvPr id="4142" name="AutoShape 46"/>
            <p:cNvCxnSpPr>
              <a:cxnSpLocks noChangeShapeType="1"/>
            </p:cNvCxnSpPr>
            <p:nvPr/>
          </p:nvCxnSpPr>
          <p:spPr bwMode="auto">
            <a:xfrm>
              <a:off x="1573" y="13122"/>
              <a:ext cx="669" cy="711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43" name="AutoShape 47"/>
            <p:cNvCxnSpPr>
              <a:cxnSpLocks noChangeShapeType="1"/>
            </p:cNvCxnSpPr>
            <p:nvPr/>
          </p:nvCxnSpPr>
          <p:spPr bwMode="auto">
            <a:xfrm>
              <a:off x="1426" y="13408"/>
              <a:ext cx="816" cy="895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63" name="62 - TextBox"/>
          <p:cNvSpPr txBox="1"/>
          <p:nvPr/>
        </p:nvSpPr>
        <p:spPr>
          <a:xfrm>
            <a:off x="2771800" y="400010"/>
            <a:ext cx="13681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Ψα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Ψο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Ψι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Ψε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Ψη </a:t>
            </a: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Ψω</a:t>
            </a:r>
            <a:endParaRPr lang="el-GR" sz="5400" b="1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latin typeface="Aka-AcidGR-HiSchool" pitchFamily="2" charset="0"/>
              <a:ea typeface="Aka-AcidGR-HiSchool" pitchFamily="2" charset="0"/>
            </a:endParaRP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Ψυ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 </a:t>
            </a:r>
          </a:p>
        </p:txBody>
      </p:sp>
      <p:sp>
        <p:nvSpPr>
          <p:cNvPr id="37" name="62 - TextBox"/>
          <p:cNvSpPr txBox="1"/>
          <p:nvPr/>
        </p:nvSpPr>
        <p:spPr>
          <a:xfrm>
            <a:off x="6948264" y="334265"/>
            <a:ext cx="13681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ψα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Ψο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ψι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ψε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ψη </a:t>
            </a: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ψω</a:t>
            </a:r>
            <a:endParaRPr lang="el-GR" sz="5400" b="1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latin typeface="Aka-AcidGR-HiSchool" pitchFamily="2" charset="0"/>
              <a:ea typeface="Aka-AcidGR-HiSchool" pitchFamily="2" charset="0"/>
            </a:endParaRP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ψυ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ka-AcidGR-HiSchool" pitchFamily="2" charset="0"/>
                <a:ea typeface="Aka-AcidGR-HiSchool" pitchFamily="2" charset="0"/>
              </a:rPr>
              <a:t> </a:t>
            </a:r>
          </a:p>
        </p:txBody>
      </p:sp>
      <p:pic>
        <p:nvPicPr>
          <p:cNvPr id="2" name="συλλαβές">
            <a:hlinkClick r:id="" action="ppaction://media"/>
            <a:extLst>
              <a:ext uri="{FF2B5EF4-FFF2-40B4-BE49-F238E27FC236}">
                <a16:creationId xmlns:a16="http://schemas.microsoft.com/office/drawing/2014/main" id="{660C4445-D5D0-48C8-A848-6EF2803C1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3421" y="294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4355976" cy="1143000"/>
          </a:xfrm>
        </p:spPr>
        <p:txBody>
          <a:bodyPr>
            <a:no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Βρίσκουμε όλα τα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Ψψ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 στο κείμενο και τα κιτρινίζουμε.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85926"/>
            <a:ext cx="9164886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2831" y="0"/>
            <a:ext cx="3231169" cy="210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Στρογγυλεμένο ορθογώνιο"/>
          <p:cNvSpPr/>
          <p:nvPr/>
        </p:nvSpPr>
        <p:spPr>
          <a:xfrm>
            <a:off x="3419872" y="2124710"/>
            <a:ext cx="360040" cy="500066"/>
          </a:xfrm>
          <a:prstGeom prst="roundRect">
            <a:avLst/>
          </a:prstGeom>
          <a:solidFill>
            <a:srgbClr val="FFFF00">
              <a:alpha val="5019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90" y="0"/>
            <a:ext cx="1872246" cy="1440752"/>
          </a:xfrm>
        </p:spPr>
      </p:pic>
      <p:sp>
        <p:nvSpPr>
          <p:cNvPr id="12" name="6 - Στρογγυλεμένο ορθογώνιο"/>
          <p:cNvSpPr/>
          <p:nvPr/>
        </p:nvSpPr>
        <p:spPr>
          <a:xfrm>
            <a:off x="7168375" y="2624776"/>
            <a:ext cx="360040" cy="500066"/>
          </a:xfrm>
          <a:prstGeom prst="roundRect">
            <a:avLst/>
          </a:prstGeom>
          <a:solidFill>
            <a:srgbClr val="FFFF00">
              <a:alpha val="5019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6 - Στρογγυλεμένο ορθογώνιο"/>
          <p:cNvSpPr/>
          <p:nvPr/>
        </p:nvSpPr>
        <p:spPr>
          <a:xfrm>
            <a:off x="6012160" y="4071930"/>
            <a:ext cx="360040" cy="500066"/>
          </a:xfrm>
          <a:prstGeom prst="roundRect">
            <a:avLst/>
          </a:prstGeom>
          <a:solidFill>
            <a:srgbClr val="FFFF00">
              <a:alpha val="5019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6 - Στρογγυλεμένο ορθογώνιο"/>
          <p:cNvSpPr/>
          <p:nvPr/>
        </p:nvSpPr>
        <p:spPr>
          <a:xfrm>
            <a:off x="3708260" y="4605972"/>
            <a:ext cx="360040" cy="500066"/>
          </a:xfrm>
          <a:prstGeom prst="roundRect">
            <a:avLst/>
          </a:prstGeom>
          <a:solidFill>
            <a:srgbClr val="FFFF00">
              <a:alpha val="5019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6 - Στρογγυλεμένο ορθογώνιο"/>
          <p:cNvSpPr/>
          <p:nvPr/>
        </p:nvSpPr>
        <p:spPr>
          <a:xfrm>
            <a:off x="6516216" y="5083945"/>
            <a:ext cx="360040" cy="500066"/>
          </a:xfrm>
          <a:prstGeom prst="roundRect">
            <a:avLst/>
          </a:prstGeom>
          <a:solidFill>
            <a:srgbClr val="FFFF00">
              <a:alpha val="5019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0B4D30F-8B12-4F50-A252-03CFD4E6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2830" y="26799"/>
            <a:ext cx="3231169" cy="210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κιτρινίζω">
            <a:hlinkClick r:id="" action="ppaction://media"/>
            <a:extLst>
              <a:ext uri="{FF2B5EF4-FFF2-40B4-BE49-F238E27FC236}">
                <a16:creationId xmlns:a16="http://schemas.microsoft.com/office/drawing/2014/main" id="{6940B999-01D4-438A-BC6E-99C52A74A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9531" y="1369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146900" y="332656"/>
            <a:ext cx="8229600" cy="1143000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city" pitchFamily="2" charset="0"/>
              </a:rPr>
              <a:t>Διαβάζουμε.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2012834"/>
            <a:ext cx="910208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F10E2CF-AFFD-45A8-9EC0-CA1E301A5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2830" y="26799"/>
            <a:ext cx="3231169" cy="210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3D526F4E-A39A-4920-869C-9B9FAECCF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032" y="12319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674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Έλλειψη"/>
          <p:cNvSpPr/>
          <p:nvPr/>
        </p:nvSpPr>
        <p:spPr>
          <a:xfrm>
            <a:off x="3786182" y="3500438"/>
            <a:ext cx="1143008" cy="571504"/>
          </a:xfrm>
          <a:prstGeom prst="ellipse">
            <a:avLst/>
          </a:prstGeom>
          <a:noFill/>
          <a:ln w="57150">
            <a:solidFill>
              <a:srgbClr val="002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5500694" y="3714752"/>
            <a:ext cx="1143008" cy="571504"/>
          </a:xfrm>
          <a:prstGeom prst="ellipse">
            <a:avLst/>
          </a:prstGeom>
          <a:noFill/>
          <a:ln w="57150">
            <a:solidFill>
              <a:srgbClr val="002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2643174" y="5143512"/>
            <a:ext cx="1143008" cy="571504"/>
          </a:xfrm>
          <a:prstGeom prst="ellipse">
            <a:avLst/>
          </a:prstGeom>
          <a:noFill/>
          <a:ln w="57150">
            <a:solidFill>
              <a:srgbClr val="002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3286116" y="5715016"/>
            <a:ext cx="1143008" cy="571504"/>
          </a:xfrm>
          <a:prstGeom prst="ellipse">
            <a:avLst/>
          </a:prstGeom>
          <a:noFill/>
          <a:ln w="57150">
            <a:solidFill>
              <a:srgbClr val="002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άσκηση 1">
            <a:hlinkClick r:id="" action="ppaction://media"/>
            <a:extLst>
              <a:ext uri="{FF2B5EF4-FFF2-40B4-BE49-F238E27FC236}">
                <a16:creationId xmlns:a16="http://schemas.microsoft.com/office/drawing/2014/main" id="{A2DA4965-36B4-4FF2-9CCE-0DE9C1637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>
            <a:hlinkClick r:id="rId4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14282" y="1643050"/>
            <a:ext cx="885223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τραγούδι">
            <a:hlinkClick r:id="" action="ppaction://media"/>
            <a:extLst>
              <a:ext uri="{FF2B5EF4-FFF2-40B4-BE49-F238E27FC236}">
                <a16:creationId xmlns:a16="http://schemas.microsoft.com/office/drawing/2014/main" id="{1616A018-DD23-482C-9A09-00D60B164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Συννεφένια- Ξξ- Ψψ- Γλώσσα Α΄Δημοτικού">
            <a:hlinkClick r:id="" action="ppaction://media"/>
            <a:extLst>
              <a:ext uri="{FF2B5EF4-FFF2-40B4-BE49-F238E27FC236}">
                <a16:creationId xmlns:a16="http://schemas.microsoft.com/office/drawing/2014/main" id="{8F8F3706-F480-40B4-ABC9-E0AA89D8A13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258" y="764704"/>
            <a:ext cx="8979484" cy="507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0630" y="1556792"/>
            <a:ext cx="6048672" cy="21602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15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Ψιχάλες </a:t>
            </a:r>
            <a:endParaRPr lang="en-US" sz="115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483768" y="4149080"/>
            <a:ext cx="336141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4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ka-AcidGR-DiaryGirl" pitchFamily="2" charset="-95"/>
                <a:ea typeface="Aka-AcidGR-DiaryGirl" pitchFamily="2" charset="-95"/>
              </a:rPr>
              <a:t>Τετράδιο εργασιών 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ka-AcidGR-DiaryGirl" pitchFamily="2" charset="-95"/>
              <a:ea typeface="Aka-AcidGR-DiaryGirl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0591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521" y="-29708"/>
            <a:ext cx="4929222" cy="688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8024" y="2636912"/>
            <a:ext cx="4052244" cy="4221088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5220072" y="404664"/>
            <a:ext cx="3620196" cy="1944216"/>
          </a:xfrm>
          <a:prstGeom prst="wedgeRoundRect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latin typeface="Comiccity" pitchFamily="2" charset="0"/>
              </a:rPr>
              <a:t>Τι είναι αυτό που βλέπουμε;</a:t>
            </a:r>
          </a:p>
        </p:txBody>
      </p:sp>
    </p:spTree>
    <p:extLst>
      <p:ext uri="{BB962C8B-B14F-4D97-AF65-F5344CB8AC3E}">
        <p14:creationId xmlns:p14="http://schemas.microsoft.com/office/powerpoint/2010/main" val="25162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99835" y="34636"/>
            <a:ext cx="6072230" cy="564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8" y="3811844"/>
            <a:ext cx="3291840" cy="3429000"/>
          </a:xfrm>
          <a:prstGeom prst="rect">
            <a:avLst/>
          </a:prstGeom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0" y="1700808"/>
            <a:ext cx="3456018" cy="1944216"/>
          </a:xfrm>
          <a:prstGeom prst="wedgeRoundRectCallou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latin typeface="Comiccity" pitchFamily="2" charset="0"/>
              </a:rPr>
              <a:t>Τι είναι αυτό που βλέπουμε;</a:t>
            </a:r>
          </a:p>
        </p:txBody>
      </p:sp>
      <p:sp>
        <p:nvSpPr>
          <p:cNvPr id="6" name="Επεξήγηση με στρογγυλεμένο παραλληλόγραμμο 5"/>
          <p:cNvSpPr/>
          <p:nvPr/>
        </p:nvSpPr>
        <p:spPr>
          <a:xfrm>
            <a:off x="0" y="1700808"/>
            <a:ext cx="3456018" cy="1944216"/>
          </a:xfrm>
          <a:prstGeom prst="wedgeRoundRectCallo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latin typeface="Comiccity" pitchFamily="2" charset="0"/>
              </a:rPr>
              <a:t>Τι θα μπορούσαμε να φάμε εδώ;</a:t>
            </a:r>
          </a:p>
        </p:txBody>
      </p:sp>
      <p:sp>
        <p:nvSpPr>
          <p:cNvPr id="7" name="Επεξήγηση με στρογγυλεμένο παραλληλόγραμμο 6"/>
          <p:cNvSpPr/>
          <p:nvPr/>
        </p:nvSpPr>
        <p:spPr>
          <a:xfrm>
            <a:off x="0" y="1700808"/>
            <a:ext cx="3456018" cy="1944216"/>
          </a:xfrm>
          <a:prstGeom prst="wedgeRoundRectCallou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latin typeface="Comiccity" pitchFamily="2" charset="0"/>
              </a:rPr>
              <a:t>Φτιάχνουμε μια λίστα!</a:t>
            </a:r>
          </a:p>
        </p:txBody>
      </p:sp>
    </p:spTree>
    <p:extLst>
      <p:ext uri="{BB962C8B-B14F-4D97-AF65-F5344CB8AC3E}">
        <p14:creationId xmlns:p14="http://schemas.microsoft.com/office/powerpoint/2010/main" val="39562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HiSchool" pitchFamily="2" charset="0"/>
                <a:ea typeface="Aka-AcidGR-HiSchool" pitchFamily="2" charset="0"/>
              </a:rPr>
              <a:t>Τι βλέπουμε;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59"/>
            <a:ext cx="8501122" cy="553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315416"/>
            <a:ext cx="1019190" cy="1656184"/>
          </a:xfrm>
          <a:prstGeom prst="rect">
            <a:avLst/>
          </a:prstGeom>
        </p:spPr>
      </p:pic>
      <p:pic>
        <p:nvPicPr>
          <p:cNvPr id="4" name="εικόνα">
            <a:hlinkClick r:id="" action="ppaction://media"/>
            <a:extLst>
              <a:ext uri="{FF2B5EF4-FFF2-40B4-BE49-F238E27FC236}">
                <a16:creationId xmlns:a16="http://schemas.microsoft.com/office/drawing/2014/main" id="{68E946B9-FF53-4E3F-990F-75609E5FC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487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950060"/>
            <a:ext cx="5042337" cy="376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1406" y="4080551"/>
            <a:ext cx="2669691" cy="2780928"/>
          </a:xfrm>
          <a:prstGeom prst="rect">
            <a:avLst/>
          </a:prstGeom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5220072" y="404664"/>
            <a:ext cx="3620196" cy="3456384"/>
          </a:xfrm>
          <a:prstGeom prst="wedgeRoundRectCallou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ln>
                  <a:solidFill>
                    <a:schemeClr val="tx1"/>
                  </a:solidFill>
                </a:ln>
                <a:latin typeface="Comiccity" pitchFamily="2" charset="0"/>
              </a:rPr>
              <a:t>Πού βρισκόμαστε αν βλέπουμε αυτή την πινακίδα;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040"/>
            <a:ext cx="8528706" cy="6845959"/>
          </a:xfrm>
          <a:prstGeom prst="rect">
            <a:avLst/>
          </a:prstGeom>
        </p:spPr>
      </p:pic>
      <p:sp>
        <p:nvSpPr>
          <p:cNvPr id="6" name="Βέλος προς τα κάτω 5"/>
          <p:cNvSpPr/>
          <p:nvPr/>
        </p:nvSpPr>
        <p:spPr>
          <a:xfrm rot="18775649">
            <a:off x="4323237" y="389883"/>
            <a:ext cx="625056" cy="411652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519003" y="2462"/>
            <a:ext cx="595708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ψιχάλες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85696" y="2216817"/>
            <a:ext cx="169309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ψι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59287" y="4747612"/>
            <a:ext cx="12362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ψ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510475" y="4816849"/>
            <a:ext cx="104708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χ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541190" y="4911847"/>
            <a:ext cx="96051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λ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3509131" y="2219553"/>
            <a:ext cx="197682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 err="1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χά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6372200" y="2206797"/>
            <a:ext cx="265649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λες</a:t>
            </a:r>
          </a:p>
        </p:txBody>
      </p:sp>
      <p:sp>
        <p:nvSpPr>
          <p:cNvPr id="14" name="Ορθογώνιο 13"/>
          <p:cNvSpPr/>
          <p:nvPr/>
        </p:nvSpPr>
        <p:spPr>
          <a:xfrm>
            <a:off x="1519003" y="4816849"/>
            <a:ext cx="6415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ι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3940339" y="4822351"/>
            <a:ext cx="11144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ά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6952541" y="4722668"/>
            <a:ext cx="10470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ε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8077451" y="4761320"/>
            <a:ext cx="10470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ς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4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7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HiSchool" pitchFamily="2" charset="0"/>
                <a:ea typeface="Aka-AcidGR-HiSchool" pitchFamily="2" charset="0"/>
              </a:rPr>
              <a:t>Γράφω Ψ ψ.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143116"/>
            <a:ext cx="91440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9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032755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2928926" y="1500174"/>
            <a:ext cx="52450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571604" y="2643182"/>
            <a:ext cx="5245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4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4000496" y="2000240"/>
            <a:ext cx="52450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2047233" y="3786190"/>
            <a:ext cx="52450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3428992" y="3286124"/>
            <a:ext cx="52450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3500430" y="2786058"/>
            <a:ext cx="52450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5715008" y="2786058"/>
            <a:ext cx="52450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6429388" y="3786190"/>
            <a:ext cx="52450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ψ</a:t>
            </a:r>
          </a:p>
        </p:txBody>
      </p:sp>
      <p:pic>
        <p:nvPicPr>
          <p:cNvPr id="3" name="άσκηση2">
            <a:hlinkClick r:id="" action="ppaction://media"/>
            <a:extLst>
              <a:ext uri="{FF2B5EF4-FFF2-40B4-BE49-F238E27FC236}">
                <a16:creationId xmlns:a16="http://schemas.microsoft.com/office/drawing/2014/main" id="{5346FC1A-7062-4685-ADC5-C173094F5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7347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1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936572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-14634" y="4089846"/>
            <a:ext cx="9195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Ψά</a:t>
            </a:r>
            <a:r>
              <a:rPr lang="el-GR" sz="54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  <a:cs typeface="Microsoft Sans Serif" pitchFamily="34" charset="0"/>
              </a:rPr>
              <a:t>ξ</a:t>
            </a:r>
            <a:r>
              <a:rPr lang="el-GR" sz="54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ε στο πιο ψηλό βουνό.</a:t>
            </a:r>
          </a:p>
        </p:txBody>
      </p:sp>
      <p:pic>
        <p:nvPicPr>
          <p:cNvPr id="3" name="άσκηση 3">
            <a:hlinkClick r:id="" action="ppaction://media"/>
            <a:extLst>
              <a:ext uri="{FF2B5EF4-FFF2-40B4-BE49-F238E27FC236}">
                <a16:creationId xmlns:a16="http://schemas.microsoft.com/office/drawing/2014/main" id="{BA44256B-EDC8-4DA8-BD9D-45D07D204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2159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8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88636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4 - Ορθογώνιο"/>
          <p:cNvSpPr/>
          <p:nvPr/>
        </p:nvSpPr>
        <p:spPr>
          <a:xfrm>
            <a:off x="-14634" y="3729806"/>
            <a:ext cx="9195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Ψά</a:t>
            </a:r>
            <a:r>
              <a:rPr lang="el-GR" sz="54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  <a:cs typeface="Microsoft Sans Serif" pitchFamily="34" charset="0"/>
              </a:rPr>
              <a:t>ξ</a:t>
            </a:r>
            <a:r>
              <a:rPr lang="el-GR" sz="54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ε στο πιο ψηλό βουνό.</a:t>
            </a:r>
          </a:p>
        </p:txBody>
      </p:sp>
    </p:spTree>
    <p:extLst>
      <p:ext uri="{BB962C8B-B14F-4D97-AF65-F5344CB8AC3E}">
        <p14:creationId xmlns:p14="http://schemas.microsoft.com/office/powerpoint/2010/main" val="40829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Ο Όσο έχασε το ρολόι του. Πες του πού να ψάξει.</a:t>
            </a:r>
          </a:p>
        </p:txBody>
      </p:sp>
      <p:pic>
        <p:nvPicPr>
          <p:cNvPr id="4" name="3 - Θέση περιεχομένου" descr="agentososhovel.pn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4572008"/>
            <a:ext cx="1602271" cy="2124063"/>
          </a:xfrm>
        </p:spPr>
      </p:pic>
      <p:pic>
        <p:nvPicPr>
          <p:cNvPr id="6" name="5 - Εικόνα" descr="bedroom.jpg"/>
          <p:cNvPicPr>
            <a:picLocks noChangeAspect="1"/>
          </p:cNvPicPr>
          <p:nvPr/>
        </p:nvPicPr>
        <p:blipFill>
          <a:blip r:embed="rId6"/>
          <a:srcRect b="7474"/>
          <a:stretch>
            <a:fillRect/>
          </a:stretch>
        </p:blipFill>
        <p:spPr>
          <a:xfrm>
            <a:off x="1714480" y="1728757"/>
            <a:ext cx="7429520" cy="5129243"/>
          </a:xfrm>
          <a:prstGeom prst="rect">
            <a:avLst/>
          </a:prstGeom>
        </p:spPr>
      </p:pic>
      <p:pic>
        <p:nvPicPr>
          <p:cNvPr id="3" name="Όσο">
            <a:hlinkClick r:id="" action="ppaction://media"/>
            <a:extLst>
              <a:ext uri="{FF2B5EF4-FFF2-40B4-BE49-F238E27FC236}">
                <a16:creationId xmlns:a16="http://schemas.microsoft.com/office/drawing/2014/main" id="{A40A9A9B-F08E-4978-9556-591B2E2E2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331" y="124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0" y="1785926"/>
            <a:ext cx="9164886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912831" y="0"/>
            <a:ext cx="3231169" cy="210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- Εικόνα" descr="dotty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14678" y="285728"/>
            <a:ext cx="1750330" cy="1928826"/>
          </a:xfrm>
          <a:prstGeom prst="rect">
            <a:avLst/>
          </a:prstGeom>
        </p:spPr>
      </p:pic>
      <p:sp>
        <p:nvSpPr>
          <p:cNvPr id="7" name="6 - Επεξήγηση με στρογγυλεμένο παραλληλόγραμμο"/>
          <p:cNvSpPr/>
          <p:nvPr/>
        </p:nvSpPr>
        <p:spPr>
          <a:xfrm>
            <a:off x="571472" y="0"/>
            <a:ext cx="2428892" cy="1928802"/>
          </a:xfrm>
          <a:prstGeom prst="wedgeRoundRectCallout">
            <a:avLst>
              <a:gd name="adj1" fmla="val 70099"/>
              <a:gd name="adj2" fmla="val -4283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HiSchool" pitchFamily="2" charset="0"/>
                <a:ea typeface="Aka-AcidGR-HiSchool" pitchFamily="2" charset="0"/>
              </a:rPr>
              <a:t>Πώς συνεχίστηκε η ιστορία του </a:t>
            </a:r>
            <a:r>
              <a:rPr lang="el-G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HiSchool" pitchFamily="2" charset="0"/>
                <a:ea typeface="Aka-AcidGR-HiSchool" pitchFamily="2" charset="0"/>
              </a:rPr>
              <a:t>Σαμπέρ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HiSchool" pitchFamily="2" charset="0"/>
                <a:ea typeface="Aka-AcidGR-HiSchool" pitchFamily="2" charset="0"/>
              </a:rPr>
              <a:t>;</a:t>
            </a:r>
          </a:p>
        </p:txBody>
      </p:sp>
      <p:pic>
        <p:nvPicPr>
          <p:cNvPr id="2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D852AFF4-0D8E-4523-972F-E7E6DB36E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5238" y="405600"/>
            <a:ext cx="487363" cy="487363"/>
          </a:xfrm>
          <a:prstGeom prst="rect">
            <a:avLst/>
          </a:prstGeom>
        </p:spPr>
      </p:pic>
      <p:pic>
        <p:nvPicPr>
          <p:cNvPr id="3" name="ερωτήσεις">
            <a:hlinkClick r:id="" action="ppaction://media"/>
            <a:extLst>
              <a:ext uri="{FF2B5EF4-FFF2-40B4-BE49-F238E27FC236}">
                <a16:creationId xmlns:a16="http://schemas.microsoft.com/office/drawing/2014/main" id="{DC2FAFA3-EBC9-43C2-A3E8-27311E993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7544" y="3429000"/>
            <a:ext cx="487363" cy="487363"/>
          </a:xfrm>
          <a:prstGeom prst="rect">
            <a:avLst/>
          </a:prstGeom>
        </p:spPr>
      </p:pic>
      <p:pic>
        <p:nvPicPr>
          <p:cNvPr id="4" name="κρίση">
            <a:hlinkClick r:id="" action="ppaction://media"/>
            <a:extLst>
              <a:ext uri="{FF2B5EF4-FFF2-40B4-BE49-F238E27FC236}">
                <a16:creationId xmlns:a16="http://schemas.microsoft.com/office/drawing/2014/main" id="{9ADB225A-B26E-4250-9F06-30E9964924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0189" y="4262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1785926"/>
            <a:ext cx="9164886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912831" y="0"/>
            <a:ext cx="3231169" cy="210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- Εικόνα" descr="kyria anti8eth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0496" y="71438"/>
            <a:ext cx="1590674" cy="1747993"/>
          </a:xfrm>
          <a:prstGeom prst="rect">
            <a:avLst/>
          </a:prstGeom>
        </p:spPr>
      </p:pic>
      <p:sp>
        <p:nvSpPr>
          <p:cNvPr id="9" name="8 - Επεξήγηση με στρογγυλεμένο παραλληλόγραμμο"/>
          <p:cNvSpPr/>
          <p:nvPr/>
        </p:nvSpPr>
        <p:spPr>
          <a:xfrm>
            <a:off x="107504" y="0"/>
            <a:ext cx="3500462" cy="2071702"/>
          </a:xfrm>
          <a:prstGeom prst="wedgeRoundRectCallout">
            <a:avLst>
              <a:gd name="adj1" fmla="val 57674"/>
              <a:gd name="adj2" fmla="val -19985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HiSchool" pitchFamily="2" charset="0"/>
                <a:ea typeface="Aka-AcidGR-HiSchool" pitchFamily="2" charset="0"/>
              </a:rPr>
              <a:t>Γεια σας! Είμαι η κυρία Αντίθετη. Θα σας δείχνω λέξεις και εσείς πρέπει να βρείτε την αντίθετή τους.</a:t>
            </a:r>
          </a:p>
        </p:txBody>
      </p:sp>
      <p:sp>
        <p:nvSpPr>
          <p:cNvPr id="10" name="9 - Στρογγυλεμένο ορθογώνιο"/>
          <p:cNvSpPr/>
          <p:nvPr/>
        </p:nvSpPr>
        <p:spPr>
          <a:xfrm>
            <a:off x="3214678" y="2143116"/>
            <a:ext cx="1500198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Στρογγυλεμένο ορθογώνιο"/>
          <p:cNvSpPr/>
          <p:nvPr/>
        </p:nvSpPr>
        <p:spPr>
          <a:xfrm>
            <a:off x="7215206" y="2143116"/>
            <a:ext cx="1714512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Στρογγυλεμένο ορθογώνιο"/>
          <p:cNvSpPr/>
          <p:nvPr/>
        </p:nvSpPr>
        <p:spPr>
          <a:xfrm>
            <a:off x="7143768" y="2643182"/>
            <a:ext cx="1143008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Στρογγυλεμένο ορθογώνιο"/>
          <p:cNvSpPr/>
          <p:nvPr/>
        </p:nvSpPr>
        <p:spPr>
          <a:xfrm>
            <a:off x="3929058" y="5143512"/>
            <a:ext cx="1500198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Στρογγυλεμένο ορθογώνιο"/>
          <p:cNvSpPr/>
          <p:nvPr/>
        </p:nvSpPr>
        <p:spPr>
          <a:xfrm>
            <a:off x="7143768" y="5643578"/>
            <a:ext cx="1285884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αντίθετα">
            <a:hlinkClick r:id="" action="ppaction://media"/>
            <a:extLst>
              <a:ext uri="{FF2B5EF4-FFF2-40B4-BE49-F238E27FC236}">
                <a16:creationId xmlns:a16="http://schemas.microsoft.com/office/drawing/2014/main" id="{4D0678A4-4AE5-4200-B4F8-7B2D7ECA1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9058" y="12858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52120" y="0"/>
            <a:ext cx="3485875" cy="2564904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l-GR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Λεξιλόγιο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183" y="1988840"/>
            <a:ext cx="4709833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ψάχνω ≠ </a:t>
            </a:r>
          </a:p>
          <a:p>
            <a:pPr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κλάμα ≠ </a:t>
            </a:r>
          </a:p>
          <a:p>
            <a:pPr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ψηλά ≠ </a:t>
            </a:r>
          </a:p>
          <a:p>
            <a:pPr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φωνάζω ≠</a:t>
            </a:r>
          </a:p>
          <a:p>
            <a:pPr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πουθενά ≠ 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2411760" y="1916832"/>
            <a:ext cx="468052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   βρίσκω</a:t>
            </a:r>
          </a:p>
          <a:p>
            <a:pPr>
              <a:buFont typeface="Arial" pitchFamily="34" charset="0"/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   γέλιο</a:t>
            </a:r>
          </a:p>
          <a:p>
            <a:pPr>
              <a:buFont typeface="Arial" pitchFamily="34" charset="0"/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χαμηλά</a:t>
            </a:r>
          </a:p>
          <a:p>
            <a:pPr>
              <a:buFont typeface="Arial" pitchFamily="34" charset="0"/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      ψιθυρίζω</a:t>
            </a:r>
          </a:p>
          <a:p>
            <a:pPr>
              <a:buFont typeface="Arial" pitchFamily="34" charset="0"/>
              <a:buNone/>
            </a:pPr>
            <a:r>
              <a:rPr lang="el-GR" sz="5400" b="1" dirty="0">
                <a:latin typeface="Aka-AcidGR-DiaryGirl" pitchFamily="2" charset="-95"/>
                <a:ea typeface="Aka-AcidGR-DiaryGirl" pitchFamily="2" charset="-95"/>
              </a:rPr>
              <a:t>       παντού</a:t>
            </a:r>
          </a:p>
        </p:txBody>
      </p:sp>
      <p:pic>
        <p:nvPicPr>
          <p:cNvPr id="5" name="αντίθετες λέξεις">
            <a:hlinkClick r:id="" action="ppaction://media"/>
            <a:extLst>
              <a:ext uri="{FF2B5EF4-FFF2-40B4-BE49-F238E27FC236}">
                <a16:creationId xmlns:a16="http://schemas.microsoft.com/office/drawing/2014/main" id="{61EBBCD5-45E6-4231-8FD1-D576653B0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5317" y="7689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9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4355976" cy="1143000"/>
          </a:xfrm>
        </p:spPr>
        <p:txBody>
          <a:bodyPr>
            <a:no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Γεια σας! Είμαι ο κύριος Μπερδεμένος! Διαβάστε μαζί μου!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85926"/>
            <a:ext cx="9164886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2831" y="0"/>
            <a:ext cx="3231169" cy="210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- Θέση περιεχομένου" descr="confused.jpg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9124" y="23714"/>
            <a:ext cx="996552" cy="1821110"/>
          </a:xfrm>
        </p:spPr>
      </p:pic>
      <p:sp>
        <p:nvSpPr>
          <p:cNvPr id="7" name="6 - Στρογγυλεμένο ορθογώνιο"/>
          <p:cNvSpPr/>
          <p:nvPr/>
        </p:nvSpPr>
        <p:spPr>
          <a:xfrm>
            <a:off x="1071538" y="5643578"/>
            <a:ext cx="4500594" cy="50006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Στρογγυλεμένο ορθογώνιο"/>
          <p:cNvSpPr/>
          <p:nvPr/>
        </p:nvSpPr>
        <p:spPr>
          <a:xfrm>
            <a:off x="3214678" y="2071678"/>
            <a:ext cx="3857652" cy="57150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1000100" y="4143380"/>
            <a:ext cx="4786346" cy="42862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Στρογγυλεμένο ορθογώνιο"/>
          <p:cNvSpPr/>
          <p:nvPr/>
        </p:nvSpPr>
        <p:spPr>
          <a:xfrm>
            <a:off x="5572132" y="2714620"/>
            <a:ext cx="2786082" cy="42862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μπερδεμένος">
            <a:hlinkClick r:id="" action="ppaction://media"/>
            <a:extLst>
              <a:ext uri="{FF2B5EF4-FFF2-40B4-BE49-F238E27FC236}">
                <a16:creationId xmlns:a16="http://schemas.microsoft.com/office/drawing/2014/main" id="{25131CB9-E46C-4B7F-8D0A-42C72334C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3888" y="1185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el-GR" sz="3200" dirty="0">
                <a:latin typeface="Aka-AcidGR-Fristgrade" pitchFamily="2" charset="0"/>
                <a:ea typeface="Aka-AcidGR-Fristgrade" pitchFamily="2" charset="0"/>
              </a:rPr>
              <a:t>Ποιο γράμμα που δεν έχουμε κάνει έχουν όλες οι πιο κάτω λέξεις;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14678" y="5500702"/>
            <a:ext cx="239993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4429132"/>
            <a:ext cx="189821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357694"/>
            <a:ext cx="233917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11202" y="1500174"/>
            <a:ext cx="433279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1928802"/>
            <a:ext cx="275794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2361638" y="1071546"/>
            <a:ext cx="3300905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30000" b="1" spc="0" dirty="0">
                <a:ln w="762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hemyRetro" pitchFamily="50" charset="0"/>
              </a:rPr>
              <a:t>ψ</a:t>
            </a:r>
            <a:endParaRPr lang="el-GR" sz="30000" b="1" cap="all" spc="0" dirty="0">
              <a:ln w="7620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hemyRetro" pitchFamily="50" charset="0"/>
            </a:endParaRPr>
          </a:p>
        </p:txBody>
      </p:sp>
      <p:pic>
        <p:nvPicPr>
          <p:cNvPr id="3" name="λέξεις">
            <a:hlinkClick r:id="" action="ppaction://media"/>
            <a:extLst>
              <a:ext uri="{FF2B5EF4-FFF2-40B4-BE49-F238E27FC236}">
                <a16:creationId xmlns:a16="http://schemas.microsoft.com/office/drawing/2014/main" id="{886B3F2F-A607-480A-A837-162901901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72227" y="676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570186"/>
          </a:xfrm>
          <a:prstGeom prst="rect">
            <a:avLst/>
          </a:prstGeom>
          <a:solidFill>
            <a:srgbClr val="C00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Πώς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γράφω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l-GR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Ψψ</a:t>
            </a:r>
            <a:r>
              <a:rPr lang="el-GR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;</a:t>
            </a:r>
            <a:endParaRPr lang="en-US" sz="8000" b="1" dirty="0">
              <a:solidFill>
                <a:schemeClr val="bg1"/>
              </a:solidFill>
              <a:latin typeface="+mn-lt"/>
              <a:ea typeface="Aka-AcidGR-DiaryGirl" pitchFamily="2" charset="-95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744"/>
            <a:ext cx="9144000" cy="15701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Το τρενάκι της Αλφαβήτας παίρνει ακόμα έναν επιβάτη</a:t>
            </a:r>
            <a:r>
              <a:rPr lang="el-GR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!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9442"/>
            <a:ext cx="3986169" cy="206974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0" y="5116646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-12073" y="1775898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Στρογγυλεμένο ορθογώνιο 6"/>
          <p:cNvSpPr/>
          <p:nvPr/>
        </p:nvSpPr>
        <p:spPr>
          <a:xfrm>
            <a:off x="2267744" y="1838224"/>
            <a:ext cx="576064" cy="33095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29" y="4245644"/>
            <a:ext cx="1800225" cy="2543175"/>
          </a:xfrm>
          <a:prstGeom prst="rect">
            <a:avLst/>
          </a:prstGeom>
        </p:spPr>
      </p:pic>
      <p:sp>
        <p:nvSpPr>
          <p:cNvPr id="3" name="Στεφάνη 2"/>
          <p:cNvSpPr/>
          <p:nvPr/>
        </p:nvSpPr>
        <p:spPr>
          <a:xfrm rot="10605222">
            <a:off x="839518" y="552289"/>
            <a:ext cx="3374608" cy="3718950"/>
          </a:xfrm>
          <a:prstGeom prst="blockArc">
            <a:avLst>
              <a:gd name="adj1" fmla="val 10800000"/>
              <a:gd name="adj2" fmla="val 499872"/>
              <a:gd name="adj3" fmla="val 2038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5292080" y="3896129"/>
            <a:ext cx="216024" cy="270122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Στεφάνη 15"/>
          <p:cNvSpPr/>
          <p:nvPr/>
        </p:nvSpPr>
        <p:spPr>
          <a:xfrm rot="10605222">
            <a:off x="4678635" y="3448639"/>
            <a:ext cx="1442914" cy="1684480"/>
          </a:xfrm>
          <a:prstGeom prst="blockArc">
            <a:avLst>
              <a:gd name="adj1" fmla="val 10800000"/>
              <a:gd name="adj2" fmla="val 499872"/>
              <a:gd name="adj3" fmla="val 2038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3.7037E-7 L -0.91076 -0.0055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5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3" grpId="0" animBg="1"/>
      <p:bldP spid="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Επεξήγηση με στρογγυλεμένο παραλληλόγραμμο 5"/>
          <p:cNvSpPr/>
          <p:nvPr/>
        </p:nvSpPr>
        <p:spPr>
          <a:xfrm>
            <a:off x="4182510" y="0"/>
            <a:ext cx="4943475" cy="3733800"/>
          </a:xfrm>
          <a:prstGeom prst="wedgeRoundRectCallout">
            <a:avLst>
              <a:gd name="adj1" fmla="val -76898"/>
              <a:gd name="adj2" fmla="val 21684"/>
              <a:gd name="adj3" fmla="val 16667"/>
            </a:avLst>
          </a:prstGeom>
          <a:solidFill>
            <a:srgbClr val="7030A0"/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Πού θα πάει να ζήσει το </a:t>
            </a:r>
            <a:r>
              <a:rPr lang="el-GR" sz="4400" b="1" dirty="0" err="1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Ψψ</a:t>
            </a:r>
            <a:r>
              <a:rPr lang="el-GR" sz="4400" b="1" dirty="0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; Στο ήσυχο χωριό ή στο χωριό των φωνακλάδων;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20688"/>
            <a:ext cx="2790029" cy="6552728"/>
          </a:xfrm>
          <a:prstGeom prst="rect">
            <a:avLst/>
          </a:prstGeom>
        </p:spPr>
      </p:pic>
      <p:pic>
        <p:nvPicPr>
          <p:cNvPr id="2" name="σύμφωνο">
            <a:hlinkClick r:id="" action="ppaction://media"/>
            <a:extLst>
              <a:ext uri="{FF2B5EF4-FFF2-40B4-BE49-F238E27FC236}">
                <a16:creationId xmlns:a16="http://schemas.microsoft.com/office/drawing/2014/main" id="{9CBB6AF2-D50E-4411-8979-AC1BDBDA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65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345</Words>
  <Application>Microsoft Office PowerPoint</Application>
  <PresentationFormat>On-screen Show (4:3)</PresentationFormat>
  <Paragraphs>102</Paragraphs>
  <Slides>26</Slides>
  <Notes>8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Aka-AcidGR-DiaryGirl</vt:lpstr>
      <vt:lpstr>Aka-AcidGR-Fristgrade</vt:lpstr>
      <vt:lpstr>Aka-AcidGR-HiSchool</vt:lpstr>
      <vt:lpstr>Aka-AcidGR-TotallyPlain</vt:lpstr>
      <vt:lpstr>Arial</vt:lpstr>
      <vt:lpstr>Calibri</vt:lpstr>
      <vt:lpstr>ChemyRetro</vt:lpstr>
      <vt:lpstr>Comiccity</vt:lpstr>
      <vt:lpstr>Θέμα του Office</vt:lpstr>
      <vt:lpstr>Ψιχάλες </vt:lpstr>
      <vt:lpstr>Τι βλέπουμε;</vt:lpstr>
      <vt:lpstr>PowerPoint Presentation</vt:lpstr>
      <vt:lpstr>PowerPoint Presentation</vt:lpstr>
      <vt:lpstr>Λεξιλόγιο </vt:lpstr>
      <vt:lpstr>Γεια σας! Είμαι ο κύριος Μπερδεμένος! Διαβάστε μαζί μου!</vt:lpstr>
      <vt:lpstr>Ποιο γράμμα που δεν έχουμε κάνει έχουν όλες οι πιο κάτω λέξεις; </vt:lpstr>
      <vt:lpstr>PowerPoint Presentation</vt:lpstr>
      <vt:lpstr>PowerPoint Presentation</vt:lpstr>
      <vt:lpstr>Βρίσκουμε λέξεις από ψ.</vt:lpstr>
      <vt:lpstr>PowerPoint Presentation</vt:lpstr>
      <vt:lpstr>Βρίσκουμε όλα τα Ψψ στο κείμενο και τα κιτρινίζουμε.</vt:lpstr>
      <vt:lpstr>Διαβάζουμε.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Γράφω Ψ ψ.</vt:lpstr>
      <vt:lpstr>PowerPoint Presentation</vt:lpstr>
      <vt:lpstr>PowerPoint Presentation</vt:lpstr>
      <vt:lpstr>PowerPoint Presentation</vt:lpstr>
      <vt:lpstr>Ο Όσο έχασε το ρολόι του. Πες του πού να ψάξει.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Ψιχάλες</dc:title>
  <dc:creator>Ιωάννα</dc:creator>
  <cp:lastModifiedBy>Betty Christophi</cp:lastModifiedBy>
  <cp:revision>12</cp:revision>
  <dcterms:created xsi:type="dcterms:W3CDTF">2015-01-25T15:44:09Z</dcterms:created>
  <dcterms:modified xsi:type="dcterms:W3CDTF">2021-02-01T21:06:33Z</dcterms:modified>
</cp:coreProperties>
</file>