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73" r:id="rId11"/>
    <p:sldId id="274" r:id="rId12"/>
    <p:sldId id="267" r:id="rId13"/>
    <p:sldId id="268" r:id="rId14"/>
    <p:sldId id="269" r:id="rId15"/>
    <p:sldId id="270" r:id="rId16"/>
    <p:sldId id="271" r:id="rId17"/>
    <p:sldId id="290" r:id="rId18"/>
    <p:sldId id="275" r:id="rId19"/>
    <p:sldId id="276" r:id="rId20"/>
    <p:sldId id="277" r:id="rId21"/>
    <p:sldId id="278" r:id="rId22"/>
    <p:sldId id="266" r:id="rId23"/>
    <p:sldId id="288" r:id="rId24"/>
    <p:sldId id="289" r:id="rId25"/>
    <p:sldId id="280" r:id="rId26"/>
    <p:sldId id="281" r:id="rId27"/>
    <p:sldId id="282" r:id="rId28"/>
    <p:sldId id="283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75B42-E1AA-4D7C-BA50-90CC7E41DCBB}" type="datetimeFigureOut">
              <a:rPr lang="el-GR" smtClean="0"/>
              <a:t>24/1/2021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BD91C-EE88-46F3-A9E6-06DE747CE9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379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/>
              <a:t>Διαβάζω 1</a:t>
            </a:r>
            <a:r>
              <a:rPr lang="el-GR" sz="1200" baseline="30000" dirty="0"/>
              <a:t>η</a:t>
            </a:r>
            <a:r>
              <a:rPr lang="el-GR" sz="1200" dirty="0"/>
              <a:t> φορά. Ποιοι μιλούν;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BD91C-EE88-46F3-A9E6-06DE747CE9CA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335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/>
              <a:t>Διαβάζω 2</a:t>
            </a:r>
            <a:r>
              <a:rPr lang="el-GR" sz="1200" baseline="30000" dirty="0"/>
              <a:t>η</a:t>
            </a:r>
            <a:r>
              <a:rPr lang="el-GR" sz="1200" dirty="0"/>
              <a:t> φορά. Εντοπίζουμε και κυκλώνουμε τα σημεία στίξης. Πόσα είναι;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BD91C-EE88-46F3-A9E6-06DE747CE9CA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98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/>
              <a:t>Διαβάζουμε όλοι μαζί.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BD91C-EE88-46F3-A9E6-06DE747CE9CA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73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128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/>
              <a:t>Δείχνω τη γραφή. Δείχνω τη φωνή. Φτιάχνουμε συλλαβές με το νέο γράμμα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0004-6B9A-462F-BE36-A174513047B4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7075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/>
              <a:t>Διαβάζουμε όλοι μαζί. Για ποιο λόγο η γιαγιά έλεγε την ιστορία;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BD91C-EE88-46F3-A9E6-06DE747CE9CA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560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24/1/2021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4661261"/>
      </p:ext>
    </p:extLst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24/1/2021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6770273"/>
      </p:ext>
    </p:extLst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24/1/2021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8849039"/>
      </p:ext>
    </p:extLst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24/1/2021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650165"/>
      </p:ext>
    </p:extLst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24/1/2021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3299271"/>
      </p:ext>
    </p:extLst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24/1/2021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5072578"/>
      </p:ext>
    </p:extLst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24/1/2021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1888255"/>
      </p:ext>
    </p:extLst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24/1/2021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1439146"/>
      </p:ext>
    </p:extLst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24/1/2021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3643018"/>
      </p:ext>
    </p:extLst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24/1/2021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8331079"/>
      </p:ext>
    </p:extLst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C21-EFFC-493F-9052-F7EA551EE243}" type="datetimeFigureOut">
              <a:rPr lang="el-GR" smtClean="0"/>
              <a:t>24/1/2021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1618194"/>
      </p:ext>
    </p:extLst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78C21-EFFC-493F-9052-F7EA551EE243}" type="datetimeFigureOut">
              <a:rPr lang="el-GR" smtClean="0"/>
              <a:t>24/1/2021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090BC-ABEC-4415-AB0D-F38F19FD42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176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ksiasterati.blogspot.g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gif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2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4.pn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TeRQsqrZLg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6.m4a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6.m4a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47664" y="1412776"/>
            <a:ext cx="4849688" cy="2160240"/>
          </a:xfrm>
        </p:spPr>
        <p:txBody>
          <a:bodyPr>
            <a:noAutofit/>
          </a:bodyPr>
          <a:lstStyle/>
          <a:p>
            <a:r>
              <a:rPr lang="el-GR" sz="115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Χωρίς φως</a:t>
            </a:r>
            <a:endParaRPr lang="en-US" sz="115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491880" y="4365104"/>
            <a:ext cx="1544216" cy="1752600"/>
          </a:xfrm>
        </p:spPr>
        <p:txBody>
          <a:bodyPr>
            <a:normAutofit/>
          </a:bodyPr>
          <a:lstStyle/>
          <a:p>
            <a:r>
              <a:rPr lang="el-GR" sz="4800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Aka-AcidGR-DiaryGirl" pitchFamily="2" charset="-95"/>
                <a:ea typeface="Aka-AcidGR-DiaryGirl" pitchFamily="2" charset="-95"/>
              </a:rPr>
              <a:t>Φφ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44522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Χατσίκου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 Ιωάννα 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  <a:hlinkClick r:id="rId3"/>
              </a:rPr>
              <a:t>http://taksiasterati.blogspot.gr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</a:rPr>
              <a:t> </a:t>
            </a:r>
          </a:p>
          <a:p>
            <a:r>
              <a:rPr lang="el-GR" u="sng" dirty="0">
                <a:solidFill>
                  <a:schemeClr val="bg1"/>
                </a:solidFill>
                <a:latin typeface="ChemyRetro" pitchFamily="50" charset="0"/>
              </a:rPr>
              <a:t>Τροποποίηση με προσθαφαίρεση διαφανειών και ηχητικών από </a:t>
            </a:r>
            <a:r>
              <a:rPr lang="el-GR" u="sng" dirty="0" err="1">
                <a:solidFill>
                  <a:schemeClr val="bg1"/>
                </a:solidFill>
                <a:latin typeface="ChemyRetro" pitchFamily="50" charset="0"/>
              </a:rPr>
              <a:t>Μπέτυ</a:t>
            </a:r>
            <a:r>
              <a:rPr lang="el-GR" u="sng" dirty="0">
                <a:solidFill>
                  <a:schemeClr val="bg1"/>
                </a:solidFill>
                <a:latin typeface="ChemyRetro" pitchFamily="50" charset="0"/>
              </a:rPr>
              <a:t> Χριστοφή</a:t>
            </a:r>
          </a:p>
          <a:p>
            <a:endParaRPr lang="el-GR" dirty="0">
              <a:solidFill>
                <a:srgbClr val="00B0F0"/>
              </a:solidFill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46043"/>
      </p:ext>
    </p:extLst>
  </p:cSld>
  <p:clrMapOvr>
    <a:masterClrMapping/>
  </p:clrMapOvr>
  <p:transition spd="slow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Επεξήγηση με στρογγυλεμένο παραλληλόγραμμο 5"/>
          <p:cNvSpPr/>
          <p:nvPr/>
        </p:nvSpPr>
        <p:spPr>
          <a:xfrm>
            <a:off x="4182510" y="0"/>
            <a:ext cx="4943475" cy="3733800"/>
          </a:xfrm>
          <a:prstGeom prst="wedgeRoundRectCallout">
            <a:avLst>
              <a:gd name="adj1" fmla="val -60363"/>
              <a:gd name="adj2" fmla="val 35784"/>
              <a:gd name="adj3" fmla="val 16667"/>
            </a:avLst>
          </a:prstGeom>
          <a:solidFill>
            <a:srgbClr val="FFFF00"/>
          </a:solidFill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ln w="285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Πού θα πάει να ζήσει το </a:t>
            </a:r>
            <a:r>
              <a:rPr lang="el-GR" sz="4400" b="1" dirty="0" err="1">
                <a:ln w="285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Φ</a:t>
            </a:r>
            <a:r>
              <a:rPr lang="el-GR" sz="4400" b="1" dirty="0" err="1">
                <a:ln w="285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φ</a:t>
            </a:r>
            <a:r>
              <a:rPr lang="el-GR" sz="4400" b="1" dirty="0">
                <a:ln w="285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; Στο ήσυχο χωριό ή στη χωριό των φωνακλάδων;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4124325" cy="4876800"/>
          </a:xfrm>
          <a:prstGeom prst="rect">
            <a:avLst/>
          </a:prstGeom>
        </p:spPr>
      </p:pic>
      <p:pic>
        <p:nvPicPr>
          <p:cNvPr id="3" name="σύμφωνο">
            <a:hlinkClick r:id="" action="ppaction://media"/>
            <a:extLst>
              <a:ext uri="{FF2B5EF4-FFF2-40B4-BE49-F238E27FC236}">
                <a16:creationId xmlns:a16="http://schemas.microsoft.com/office/drawing/2014/main" id="{BD8F9554-73D1-4FFF-8FAC-D890F75B9E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22768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8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500034" y="357948"/>
            <a:ext cx="1867260" cy="5713562"/>
            <a:chOff x="736" y="11171"/>
            <a:chExt cx="2010" cy="3366"/>
          </a:xfrm>
        </p:grpSpPr>
        <p:cxnSp>
          <p:nvCxnSpPr>
            <p:cNvPr id="4101" name="AutoShape 5"/>
            <p:cNvCxnSpPr>
              <a:cxnSpLocks noChangeShapeType="1"/>
            </p:cNvCxnSpPr>
            <p:nvPr/>
          </p:nvCxnSpPr>
          <p:spPr bwMode="auto">
            <a:xfrm>
              <a:off x="1666" y="12851"/>
              <a:ext cx="720" cy="5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0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326" y="13302"/>
              <a:ext cx="420" cy="4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η</a:t>
              </a:r>
            </a:p>
          </p:txBody>
        </p:sp>
        <p:sp>
          <p:nvSpPr>
            <p:cNvPr id="410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736" y="11876"/>
              <a:ext cx="450" cy="7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Φ</a:t>
              </a:r>
            </a:p>
          </p:txBody>
        </p:sp>
        <p:cxnSp>
          <p:nvCxnSpPr>
            <p:cNvPr id="4104" name="AutoShape 8"/>
            <p:cNvCxnSpPr>
              <a:cxnSpLocks noChangeShapeType="1"/>
            </p:cNvCxnSpPr>
            <p:nvPr/>
          </p:nvCxnSpPr>
          <p:spPr bwMode="auto">
            <a:xfrm flipV="1">
              <a:off x="1381" y="11501"/>
              <a:ext cx="861" cy="4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5" name="AutoShape 9"/>
            <p:cNvCxnSpPr>
              <a:cxnSpLocks noChangeShapeType="1"/>
            </p:cNvCxnSpPr>
            <p:nvPr/>
          </p:nvCxnSpPr>
          <p:spPr bwMode="auto">
            <a:xfrm flipV="1">
              <a:off x="1666" y="11939"/>
              <a:ext cx="643" cy="1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6" name="AutoShape 10"/>
            <p:cNvCxnSpPr>
              <a:cxnSpLocks noChangeShapeType="1"/>
            </p:cNvCxnSpPr>
            <p:nvPr/>
          </p:nvCxnSpPr>
          <p:spPr bwMode="auto">
            <a:xfrm>
              <a:off x="1728" y="12361"/>
              <a:ext cx="5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7" name="AutoShape 11"/>
            <p:cNvCxnSpPr>
              <a:cxnSpLocks noChangeShapeType="1"/>
            </p:cNvCxnSpPr>
            <p:nvPr/>
          </p:nvCxnSpPr>
          <p:spPr bwMode="auto">
            <a:xfrm>
              <a:off x="1666" y="12577"/>
              <a:ext cx="591" cy="3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0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257" y="11171"/>
              <a:ext cx="48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α</a:t>
              </a:r>
            </a:p>
          </p:txBody>
        </p:sp>
        <p:sp>
          <p:nvSpPr>
            <p:cNvPr id="410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257" y="11742"/>
              <a:ext cx="48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ο</a:t>
              </a:r>
            </a:p>
          </p:txBody>
        </p:sp>
        <p:sp>
          <p:nvSpPr>
            <p:cNvPr id="411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06" y="12252"/>
              <a:ext cx="210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ι</a:t>
              </a:r>
            </a:p>
          </p:txBody>
        </p:sp>
        <p:sp>
          <p:nvSpPr>
            <p:cNvPr id="411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257" y="12762"/>
              <a:ext cx="48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ε</a:t>
              </a:r>
            </a:p>
          </p:txBody>
        </p:sp>
        <p:sp>
          <p:nvSpPr>
            <p:cNvPr id="411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275" y="13833"/>
              <a:ext cx="420" cy="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ω</a:t>
              </a:r>
            </a:p>
          </p:txBody>
        </p:sp>
        <p:sp>
          <p:nvSpPr>
            <p:cNvPr id="4113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326" y="14227"/>
              <a:ext cx="420" cy="3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υ</a:t>
              </a:r>
            </a:p>
          </p:txBody>
        </p:sp>
        <p:cxnSp>
          <p:nvCxnSpPr>
            <p:cNvPr id="4114" name="AutoShape 18"/>
            <p:cNvCxnSpPr>
              <a:cxnSpLocks noChangeShapeType="1"/>
            </p:cNvCxnSpPr>
            <p:nvPr/>
          </p:nvCxnSpPr>
          <p:spPr bwMode="auto">
            <a:xfrm>
              <a:off x="1573" y="13122"/>
              <a:ext cx="669" cy="7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15" name="AutoShape 19"/>
            <p:cNvCxnSpPr>
              <a:cxnSpLocks noChangeShapeType="1"/>
            </p:cNvCxnSpPr>
            <p:nvPr/>
          </p:nvCxnSpPr>
          <p:spPr bwMode="auto">
            <a:xfrm>
              <a:off x="1426" y="13408"/>
              <a:ext cx="816" cy="8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128" name="Group 32"/>
          <p:cNvGrpSpPr>
            <a:grpSpLocks/>
          </p:cNvGrpSpPr>
          <p:nvPr/>
        </p:nvGrpSpPr>
        <p:grpSpPr bwMode="auto">
          <a:xfrm>
            <a:off x="4921763" y="620688"/>
            <a:ext cx="1867260" cy="5345994"/>
            <a:chOff x="736" y="11171"/>
            <a:chExt cx="2010" cy="3366"/>
          </a:xfrm>
        </p:grpSpPr>
        <p:cxnSp>
          <p:nvCxnSpPr>
            <p:cNvPr id="4129" name="AutoShape 33"/>
            <p:cNvCxnSpPr>
              <a:cxnSpLocks noChangeShapeType="1"/>
            </p:cNvCxnSpPr>
            <p:nvPr/>
          </p:nvCxnSpPr>
          <p:spPr bwMode="auto">
            <a:xfrm>
              <a:off x="1666" y="12851"/>
              <a:ext cx="720" cy="5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30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309" y="13302"/>
              <a:ext cx="437" cy="4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η</a:t>
              </a:r>
            </a:p>
          </p:txBody>
        </p:sp>
        <p:sp>
          <p:nvSpPr>
            <p:cNvPr id="413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736" y="12116"/>
              <a:ext cx="450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φ</a:t>
              </a:r>
            </a:p>
          </p:txBody>
        </p:sp>
        <p:cxnSp>
          <p:nvCxnSpPr>
            <p:cNvPr id="4132" name="AutoShape 36"/>
            <p:cNvCxnSpPr>
              <a:cxnSpLocks noChangeShapeType="1"/>
            </p:cNvCxnSpPr>
            <p:nvPr/>
          </p:nvCxnSpPr>
          <p:spPr bwMode="auto">
            <a:xfrm flipV="1">
              <a:off x="1381" y="11501"/>
              <a:ext cx="861" cy="4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33" name="AutoShape 37"/>
            <p:cNvCxnSpPr>
              <a:cxnSpLocks noChangeShapeType="1"/>
            </p:cNvCxnSpPr>
            <p:nvPr/>
          </p:nvCxnSpPr>
          <p:spPr bwMode="auto">
            <a:xfrm flipV="1">
              <a:off x="1666" y="11939"/>
              <a:ext cx="643" cy="1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34" name="AutoShape 38"/>
            <p:cNvCxnSpPr>
              <a:cxnSpLocks noChangeShapeType="1"/>
            </p:cNvCxnSpPr>
            <p:nvPr/>
          </p:nvCxnSpPr>
          <p:spPr bwMode="auto">
            <a:xfrm>
              <a:off x="1728" y="12361"/>
              <a:ext cx="5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35" name="AutoShape 39"/>
            <p:cNvCxnSpPr>
              <a:cxnSpLocks noChangeShapeType="1"/>
            </p:cNvCxnSpPr>
            <p:nvPr/>
          </p:nvCxnSpPr>
          <p:spPr bwMode="auto">
            <a:xfrm>
              <a:off x="1666" y="12577"/>
              <a:ext cx="591" cy="3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36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2237" y="11171"/>
              <a:ext cx="50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α</a:t>
              </a:r>
            </a:p>
          </p:txBody>
        </p:sp>
        <p:sp>
          <p:nvSpPr>
            <p:cNvPr id="4137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237" y="11742"/>
              <a:ext cx="50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ο</a:t>
              </a:r>
            </a:p>
          </p:txBody>
        </p:sp>
        <p:sp>
          <p:nvSpPr>
            <p:cNvPr id="4138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2476" y="12252"/>
              <a:ext cx="270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ι</a:t>
              </a:r>
            </a:p>
          </p:txBody>
        </p:sp>
        <p:sp>
          <p:nvSpPr>
            <p:cNvPr id="4139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2237" y="12762"/>
              <a:ext cx="50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ε</a:t>
              </a:r>
            </a:p>
          </p:txBody>
        </p:sp>
        <p:sp>
          <p:nvSpPr>
            <p:cNvPr id="4140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2258" y="13833"/>
              <a:ext cx="437" cy="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ω</a:t>
              </a:r>
            </a:p>
          </p:txBody>
        </p:sp>
        <p:sp>
          <p:nvSpPr>
            <p:cNvPr id="414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2309" y="14227"/>
              <a:ext cx="437" cy="3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ChemyRetro" pitchFamily="50" charset="0"/>
                </a:rPr>
                <a:t>υ</a:t>
              </a:r>
            </a:p>
          </p:txBody>
        </p:sp>
        <p:cxnSp>
          <p:nvCxnSpPr>
            <p:cNvPr id="4142" name="AutoShape 46"/>
            <p:cNvCxnSpPr>
              <a:cxnSpLocks noChangeShapeType="1"/>
            </p:cNvCxnSpPr>
            <p:nvPr/>
          </p:nvCxnSpPr>
          <p:spPr bwMode="auto">
            <a:xfrm>
              <a:off x="1573" y="13122"/>
              <a:ext cx="669" cy="7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43" name="AutoShape 47"/>
            <p:cNvCxnSpPr>
              <a:cxnSpLocks noChangeShapeType="1"/>
            </p:cNvCxnSpPr>
            <p:nvPr/>
          </p:nvCxnSpPr>
          <p:spPr bwMode="auto">
            <a:xfrm>
              <a:off x="1426" y="13408"/>
              <a:ext cx="816" cy="8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63" name="62 - TextBox"/>
          <p:cNvSpPr txBox="1"/>
          <p:nvPr/>
        </p:nvSpPr>
        <p:spPr>
          <a:xfrm>
            <a:off x="2771800" y="254982"/>
            <a:ext cx="13681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Φα</a:t>
            </a:r>
          </a:p>
          <a:p>
            <a:r>
              <a:rPr lang="el-GR" sz="54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Φο Φι </a:t>
            </a:r>
          </a:p>
          <a:p>
            <a:r>
              <a:rPr lang="el-GR" sz="54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Φε </a:t>
            </a:r>
          </a:p>
          <a:p>
            <a:r>
              <a:rPr lang="el-GR" sz="54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Φη </a:t>
            </a:r>
          </a:p>
          <a:p>
            <a:r>
              <a:rPr lang="el-GR" sz="5400" b="1" dirty="0" err="1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Φω</a:t>
            </a:r>
            <a:endParaRPr lang="el-GR" sz="54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latin typeface="ChemyRetro" pitchFamily="50" charset="0"/>
            </a:endParaRPr>
          </a:p>
          <a:p>
            <a:r>
              <a:rPr lang="el-GR" sz="5400" b="1" dirty="0" err="1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Φυ</a:t>
            </a:r>
            <a:r>
              <a:rPr lang="el-GR" sz="54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 </a:t>
            </a:r>
          </a:p>
        </p:txBody>
      </p:sp>
      <p:sp>
        <p:nvSpPr>
          <p:cNvPr id="37" name="62 - TextBox"/>
          <p:cNvSpPr txBox="1"/>
          <p:nvPr/>
        </p:nvSpPr>
        <p:spPr>
          <a:xfrm>
            <a:off x="6948264" y="334265"/>
            <a:ext cx="13681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φα</a:t>
            </a:r>
          </a:p>
          <a:p>
            <a:r>
              <a:rPr lang="el-GR" sz="54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φο φι </a:t>
            </a:r>
          </a:p>
          <a:p>
            <a:r>
              <a:rPr lang="el-GR" sz="54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φε </a:t>
            </a:r>
          </a:p>
          <a:p>
            <a:r>
              <a:rPr lang="el-GR" sz="54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φη </a:t>
            </a:r>
          </a:p>
          <a:p>
            <a:r>
              <a:rPr lang="el-GR" sz="5400" b="1" dirty="0" err="1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φω</a:t>
            </a:r>
            <a:endParaRPr lang="el-GR" sz="54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latin typeface="ChemyRetro" pitchFamily="50" charset="0"/>
            </a:endParaRPr>
          </a:p>
          <a:p>
            <a:r>
              <a:rPr lang="el-GR" sz="5400" b="1" dirty="0" err="1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φυ</a:t>
            </a:r>
            <a:r>
              <a:rPr lang="el-GR" sz="54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emyRetro" pitchFamily="50" charset="0"/>
              </a:rPr>
              <a:t> </a:t>
            </a:r>
          </a:p>
        </p:txBody>
      </p:sp>
      <p:pic>
        <p:nvPicPr>
          <p:cNvPr id="2" name="συλλαβισμός">
            <a:hlinkClick r:id="" action="ppaction://media"/>
            <a:extLst>
              <a:ext uri="{FF2B5EF4-FFF2-40B4-BE49-F238E27FC236}">
                <a16:creationId xmlns:a16="http://schemas.microsoft.com/office/drawing/2014/main" id="{5180ED6B-B2C2-42F2-A3B2-977649CD5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56345" y="3130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9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9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3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dirty="0">
                <a:latin typeface="ChemyRetro" pitchFamily="50" charset="0"/>
              </a:rPr>
              <a:t>Λέμε λέξεις από </a:t>
            </a:r>
            <a:r>
              <a:rPr lang="el-GR" sz="5400" dirty="0">
                <a:latin typeface="ChemyRetro" pitchFamily="50" charset="0"/>
                <a:cs typeface="Arial" pitchFamily="34" charset="0"/>
              </a:rPr>
              <a:t>φ</a:t>
            </a:r>
          </a:p>
        </p:txBody>
      </p:sp>
      <p:pic>
        <p:nvPicPr>
          <p:cNvPr id="4" name="3 - Θέση περιεχομένου" descr="ball.jpg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49"/>
          <a:stretch>
            <a:fillRect/>
          </a:stretch>
        </p:blipFill>
        <p:spPr>
          <a:xfrm>
            <a:off x="3857620" y="3214686"/>
            <a:ext cx="2631795" cy="2643206"/>
          </a:xfr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268760"/>
            <a:ext cx="4029075" cy="3648075"/>
          </a:xfrm>
          <a:prstGeom prst="rect">
            <a:avLst/>
          </a:prstGeom>
        </p:spPr>
      </p:pic>
      <p:pic>
        <p:nvPicPr>
          <p:cNvPr id="5" name="λέξεις από Φφ">
            <a:hlinkClick r:id="" action="ppaction://media"/>
            <a:extLst>
              <a:ext uri="{FF2B5EF4-FFF2-40B4-BE49-F238E27FC236}">
                <a16:creationId xmlns:a16="http://schemas.microsoft.com/office/drawing/2014/main" id="{A923E804-44D0-4A32-BA58-E50ED99FFF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44608" y="15567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7870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1643050"/>
            <a:ext cx="7738313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8 - Επεξήγηση με στρογγυλεμένο παραλληλόγραμμο"/>
          <p:cNvSpPr/>
          <p:nvPr/>
        </p:nvSpPr>
        <p:spPr>
          <a:xfrm>
            <a:off x="1772165" y="87012"/>
            <a:ext cx="3303891" cy="1772614"/>
          </a:xfrm>
          <a:prstGeom prst="wedgeRoundRectCallout">
            <a:avLst>
              <a:gd name="adj1" fmla="val -53817"/>
              <a:gd name="adj2" fmla="val -7061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latin typeface="Aka-AcidGR-DiaryGirl" pitchFamily="2" charset="-95"/>
                <a:ea typeface="Aka-AcidGR-DiaryGirl" pitchFamily="2" charset="-95"/>
              </a:rPr>
              <a:t>Διαβάζουμε όλοι μαζί.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0483" y="0"/>
            <a:ext cx="4263517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7 - Εικόνα" descr="alligator-2_e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0" y="314662"/>
            <a:ext cx="1772165" cy="1544964"/>
          </a:xfrm>
          <a:prstGeom prst="rect">
            <a:avLst/>
          </a:prstGeom>
        </p:spPr>
      </p:pic>
      <p:sp>
        <p:nvSpPr>
          <p:cNvPr id="9" name="8 - Επεξήγηση με στρογγυλεμένο παραλληλόγραμμο"/>
          <p:cNvSpPr/>
          <p:nvPr/>
        </p:nvSpPr>
        <p:spPr>
          <a:xfrm>
            <a:off x="1772164" y="87012"/>
            <a:ext cx="3303891" cy="1772614"/>
          </a:xfrm>
          <a:prstGeom prst="wedgeRoundRectCallout">
            <a:avLst>
              <a:gd name="adj1" fmla="val -53817"/>
              <a:gd name="adj2" fmla="val -7061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Aka-AcidGR-DiaryGirl" pitchFamily="2" charset="-95"/>
                <a:ea typeface="Aka-AcidGR-DiaryGirl" pitchFamily="2" charset="-95"/>
              </a:rPr>
              <a:t>Για ποιο λόγο έλεγε την ιστορία η γιαγιά;</a:t>
            </a:r>
          </a:p>
        </p:txBody>
      </p:sp>
      <p:sp>
        <p:nvSpPr>
          <p:cNvPr id="7" name="8 - Επεξήγηση με στρογγυλεμένο παραλληλόγραμμο"/>
          <p:cNvSpPr/>
          <p:nvPr/>
        </p:nvSpPr>
        <p:spPr>
          <a:xfrm>
            <a:off x="1772163" y="87012"/>
            <a:ext cx="3303891" cy="1772614"/>
          </a:xfrm>
          <a:prstGeom prst="wedgeRoundRectCallout">
            <a:avLst>
              <a:gd name="adj1" fmla="val -53817"/>
              <a:gd name="adj2" fmla="val -7061"/>
              <a:gd name="adj3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Aka-AcidGR-DiaryGirl" pitchFamily="2" charset="-95"/>
                <a:ea typeface="Aka-AcidGR-DiaryGirl" pitchFamily="2" charset="-95"/>
              </a:rPr>
              <a:t>Τι ιστορία νομίζετε πως έλεγε η γιαγιά;</a:t>
            </a:r>
          </a:p>
        </p:txBody>
      </p:sp>
      <p:pic>
        <p:nvPicPr>
          <p:cNvPr id="2" name="παππούς">
            <a:hlinkClick r:id="" action="ppaction://media"/>
            <a:extLst>
              <a:ext uri="{FF2B5EF4-FFF2-40B4-BE49-F238E27FC236}">
                <a16:creationId xmlns:a16="http://schemas.microsoft.com/office/drawing/2014/main" id="{DA489A50-5283-4AA1-A101-85F4368B90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42050" y="20843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2565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6512" y="44624"/>
            <a:ext cx="9144000" cy="673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629444" y="1185773"/>
            <a:ext cx="5100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spc="0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  <a:cs typeface="Arial" pitchFamily="34" charset="0"/>
              </a:rPr>
              <a:t>φ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1685521" y="4043293"/>
            <a:ext cx="6046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spc="0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  <a:cs typeface="Arial" pitchFamily="34" charset="0"/>
              </a:rPr>
              <a:t>Φ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4058204" y="3543227"/>
            <a:ext cx="5100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spc="0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  <a:cs typeface="Arial" pitchFamily="34" charset="0"/>
              </a:rPr>
              <a:t>φ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5915592" y="1114335"/>
            <a:ext cx="5100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spc="0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  <a:cs typeface="Arial" pitchFamily="34" charset="0"/>
              </a:rPr>
              <a:t>φ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5772716" y="4114731"/>
            <a:ext cx="5100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spc="0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  <a:cs typeface="Arial" pitchFamily="34" charset="0"/>
              </a:rPr>
              <a:t>φ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3272386" y="4686235"/>
            <a:ext cx="5100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spc="0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  <a:cs typeface="Arial" pitchFamily="34" charset="0"/>
              </a:rPr>
              <a:t>φ</a:t>
            </a:r>
          </a:p>
        </p:txBody>
      </p:sp>
      <p:pic>
        <p:nvPicPr>
          <p:cNvPr id="3" name="άσκηση 1">
            <a:hlinkClick r:id="" action="ppaction://media"/>
            <a:extLst>
              <a:ext uri="{FF2B5EF4-FFF2-40B4-BE49-F238E27FC236}">
                <a16:creationId xmlns:a16="http://schemas.microsoft.com/office/drawing/2014/main" id="{0CBB399A-1A9D-4501-A24E-9961D2626B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3587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2194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1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l-GR" dirty="0">
                <a:latin typeface="Aka-AcidGR-Fristgrade" pitchFamily="2" charset="0"/>
                <a:ea typeface="Aka-AcidGR-Fristgrade" pitchFamily="2" charset="0"/>
              </a:rPr>
              <a:t>Λεξιλόγιο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27574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5400" b="1" dirty="0">
                <a:latin typeface="Aka-AcidGR-Fristgrade" pitchFamily="2" charset="0"/>
                <a:ea typeface="Aka-AcidGR-Fristgrade" pitchFamily="2" charset="0"/>
              </a:rPr>
              <a:t>Ποια άλλη λέξη χρησιμοποιούμε για τον άνεμο;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642910" y="5209803"/>
            <a:ext cx="41528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spc="0" dirty="0">
                <a:ln w="381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</a:rPr>
              <a:t>άνεμος=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4692433" y="5189461"/>
            <a:ext cx="31357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spc="0" dirty="0">
                <a:ln w="381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</a:rPr>
              <a:t>αέρας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8" y="2276872"/>
            <a:ext cx="2556211" cy="3148955"/>
          </a:xfrm>
          <a:prstGeom prst="rect">
            <a:avLst/>
          </a:prstGeom>
        </p:spPr>
      </p:pic>
      <p:pic>
        <p:nvPicPr>
          <p:cNvPr id="6" name="συνώνυμα">
            <a:hlinkClick r:id="" action="ppaction://media"/>
            <a:extLst>
              <a:ext uri="{FF2B5EF4-FFF2-40B4-BE49-F238E27FC236}">
                <a16:creationId xmlns:a16="http://schemas.microsoft.com/office/drawing/2014/main" id="{51AE5B28-53D0-4368-9658-5C5C9A8749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84926" y="28644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6568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85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214398"/>
            <a:ext cx="920224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ChemyRetro" pitchFamily="50" charset="0"/>
              </a:rPr>
              <a:t>Διάβασε το ποιηματάκι και προσπάθησε να εντοπίσεις σε αυτό όλα τα </a:t>
            </a:r>
            <a:r>
              <a:rPr lang="el-GR" sz="3200" dirty="0" err="1">
                <a:latin typeface="ChemyRetro" pitchFamily="50" charset="0"/>
              </a:rPr>
              <a:t>Φφ</a:t>
            </a:r>
            <a:endParaRPr lang="el-GR" sz="3200" dirty="0">
              <a:latin typeface="ChemyRetro" pitchFamily="50" charset="0"/>
            </a:endParaRPr>
          </a:p>
        </p:txBody>
      </p:sp>
      <p:pic>
        <p:nvPicPr>
          <p:cNvPr id="6" name="τραγούδι">
            <a:hlinkClick r:id="" action="ppaction://media"/>
            <a:extLst>
              <a:ext uri="{FF2B5EF4-FFF2-40B4-BE49-F238E27FC236}">
                <a16:creationId xmlns:a16="http://schemas.microsoft.com/office/drawing/2014/main" id="{8B9AE6B0-C13A-4609-B9D5-BDD949C521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7427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7184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Χωρίς φως Α΄ τάξη">
            <a:hlinkClick r:id="" action="ppaction://media"/>
            <a:extLst>
              <a:ext uri="{FF2B5EF4-FFF2-40B4-BE49-F238E27FC236}">
                <a16:creationId xmlns:a16="http://schemas.microsoft.com/office/drawing/2014/main" id="{9DBA9B99-0248-4DBD-B1F8-98B091F477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504" y="906560"/>
            <a:ext cx="9001000" cy="508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6589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63688" y="980728"/>
            <a:ext cx="4849688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15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Χωρίς φως</a:t>
            </a:r>
            <a:endParaRPr lang="en-US" sz="115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75656" y="4797152"/>
            <a:ext cx="6336704" cy="7444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4800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Aka-AcidGR-DiaryGirl" pitchFamily="2" charset="-95"/>
                <a:ea typeface="Aka-AcidGR-DiaryGirl" pitchFamily="2" charset="-95"/>
              </a:rPr>
              <a:t>Τετράδιο εργασιών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674909094"/>
      </p:ext>
    </p:extLst>
  </p:cSld>
  <p:clrMapOvr>
    <a:masterClrMapping/>
  </p:clrMapOvr>
  <p:transition spd="slow">
    <p:strips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96136" y="188640"/>
            <a:ext cx="2826552" cy="2880320"/>
          </a:xfrm>
        </p:spPr>
        <p:txBody>
          <a:bodyPr>
            <a:noAutofit/>
          </a:bodyPr>
          <a:lstStyle/>
          <a:p>
            <a:r>
              <a:rPr lang="el-GR" sz="3600" dirty="0">
                <a:latin typeface="ChemyRetro" pitchFamily="50" charset="0"/>
              </a:rPr>
              <a:t>Τι βλέπω στις εικόνες; Κυκλώνω τα Φ φ.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5000660" cy="645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7537574"/>
      </p:ext>
    </p:extLst>
  </p:cSld>
  <p:clrMapOvr>
    <a:masterClrMapping/>
  </p:clrMapOvr>
  <p:transition spd="slow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764" y="0"/>
            <a:ext cx="91192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40152" y="5439"/>
            <a:ext cx="3203848" cy="213285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Παρατήρησε την εικόνα. Τι συνέβη; 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72815"/>
            <a:ext cx="1368152" cy="2696455"/>
          </a:xfrm>
          <a:prstGeom prst="rect">
            <a:avLst/>
          </a:prstGeom>
        </p:spPr>
      </p:pic>
      <p:pic>
        <p:nvPicPr>
          <p:cNvPr id="4" name="εικόνα">
            <a:hlinkClick r:id="" action="ppaction://media"/>
            <a:extLst>
              <a:ext uri="{FF2B5EF4-FFF2-40B4-BE49-F238E27FC236}">
                <a16:creationId xmlns:a16="http://schemas.microsoft.com/office/drawing/2014/main" id="{4309619F-E3DB-4D9D-A20F-42BCC0D405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8064" y="188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6107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357950" cy="593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5427325"/>
      </p:ext>
    </p:extLst>
  </p:cSld>
  <p:clrMapOvr>
    <a:masterClrMapping/>
  </p:clrMapOvr>
  <p:transition spd="slow">
    <p:strips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000792" cy="582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9112056"/>
      </p:ext>
    </p:extLst>
  </p:cSld>
  <p:clrMapOvr>
    <a:masterClrMapping/>
  </p:clrMapOvr>
  <p:transition spd="slow">
    <p:strips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dirty="0">
                <a:latin typeface="ChemyRetro" pitchFamily="50" charset="0"/>
              </a:rPr>
              <a:t>Γράφουμε Φ φ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857364"/>
            <a:ext cx="909037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2748210"/>
      </p:ext>
    </p:extLst>
  </p:cSld>
  <p:clrMapOvr>
    <a:masterClrMapping/>
  </p:clrMapOvr>
  <p:transition spd="slow">
    <p:strips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3423091" y="2462"/>
            <a:ext cx="32528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φως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9" y="2420888"/>
            <a:ext cx="1492324" cy="3237584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3410830" y="2218452"/>
            <a:ext cx="32528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φως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1187624" y="4792200"/>
            <a:ext cx="120738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φ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354998" y="4780582"/>
            <a:ext cx="13644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ω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7668344" y="4847440"/>
            <a:ext cx="105028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ς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7" name="6 - Ελλειψοειδής επεξήγηση"/>
          <p:cNvSpPr/>
          <p:nvPr/>
        </p:nvSpPr>
        <p:spPr>
          <a:xfrm>
            <a:off x="34783" y="57021"/>
            <a:ext cx="2966476" cy="1859811"/>
          </a:xfrm>
          <a:prstGeom prst="wedgeEllipseCallout">
            <a:avLst>
              <a:gd name="adj1" fmla="val -20184"/>
              <a:gd name="adj2" fmla="val 70920"/>
            </a:avLst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Κοιτάξτε τη λέξη.</a:t>
            </a:r>
          </a:p>
        </p:txBody>
      </p:sp>
      <p:sp>
        <p:nvSpPr>
          <p:cNvPr id="18" name="6 - Ελλειψοειδής επεξήγηση"/>
          <p:cNvSpPr/>
          <p:nvPr/>
        </p:nvSpPr>
        <p:spPr>
          <a:xfrm>
            <a:off x="0" y="2463"/>
            <a:ext cx="3995936" cy="2066770"/>
          </a:xfrm>
          <a:prstGeom prst="wedgeEllipseCallout">
            <a:avLst>
              <a:gd name="adj1" fmla="val -20184"/>
              <a:gd name="adj2" fmla="val 70920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Παρατηρείτε κάτι διαφορετικό;</a:t>
            </a:r>
          </a:p>
        </p:txBody>
      </p:sp>
      <p:pic>
        <p:nvPicPr>
          <p:cNvPr id="3" name="φως">
            <a:hlinkClick r:id="" action="ppaction://media"/>
            <a:extLst>
              <a:ext uri="{FF2B5EF4-FFF2-40B4-BE49-F238E27FC236}">
                <a16:creationId xmlns:a16="http://schemas.microsoft.com/office/drawing/2014/main" id="{DF409BF3-0796-4359-B8A1-BA900B002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49806" y="8667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6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8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10" grpId="0"/>
      <p:bldP spid="11" grpId="0"/>
      <p:bldP spid="12" grpId="0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9" y="20782"/>
            <a:ext cx="1492324" cy="3237584"/>
          </a:xfrm>
          <a:prstGeom prst="rect">
            <a:avLst/>
          </a:prstGeom>
        </p:spPr>
      </p:pic>
      <p:sp>
        <p:nvSpPr>
          <p:cNvPr id="5" name="6 - Ελλειψοειδής επεξήγηση"/>
          <p:cNvSpPr/>
          <p:nvPr/>
        </p:nvSpPr>
        <p:spPr>
          <a:xfrm>
            <a:off x="1844080" y="154863"/>
            <a:ext cx="7299920" cy="2066770"/>
          </a:xfrm>
          <a:prstGeom prst="wedgeEllipseCallout">
            <a:avLst>
              <a:gd name="adj1" fmla="val -56244"/>
              <a:gd name="adj2" fmla="val -11532"/>
            </a:avLst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hemyRetro" pitchFamily="50" charset="0"/>
                <a:ea typeface="Aka-AcidGR5yearsold" pitchFamily="2" charset="-95"/>
              </a:rPr>
              <a:t>Βάλτε τόνο σε όσες λέξεις χρειάζεται!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81918" y="3441774"/>
            <a:ext cx="2260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χαρτι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79512" y="4543768"/>
            <a:ext cx="3913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παραθυρο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075734" y="3429719"/>
            <a:ext cx="1850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μαζι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430357" y="3429719"/>
            <a:ext cx="1475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err="1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ενα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7289308" y="4540728"/>
            <a:ext cx="176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πριν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4641529" y="4540728"/>
            <a:ext cx="13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και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177008" y="5716907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λεω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09935" y="5722346"/>
            <a:ext cx="134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err="1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οχι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7205210" y="5716907"/>
            <a:ext cx="1441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δεν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4297684" y="5733256"/>
            <a:ext cx="2081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err="1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ξανα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4297684" y="2391676"/>
            <a:ext cx="1560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λες</a:t>
            </a:r>
          </a:p>
        </p:txBody>
      </p:sp>
      <p:sp>
        <p:nvSpPr>
          <p:cNvPr id="17" name="Ορθογώνιο 16"/>
          <p:cNvSpPr/>
          <p:nvPr/>
        </p:nvSpPr>
        <p:spPr>
          <a:xfrm>
            <a:off x="1729465" y="2391676"/>
            <a:ext cx="1704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φως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6925486" y="2345188"/>
            <a:ext cx="1625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2857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μας</a:t>
            </a:r>
            <a:endParaRPr lang="el-GR" sz="5400" b="1" cap="none" spc="0" dirty="0">
              <a:ln w="2857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6818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511" y="1428736"/>
            <a:ext cx="893648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Έλλειψη"/>
          <p:cNvSpPr/>
          <p:nvPr/>
        </p:nvSpPr>
        <p:spPr>
          <a:xfrm>
            <a:off x="5214942" y="3643314"/>
            <a:ext cx="2000264" cy="107157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3143240" y="3500438"/>
            <a:ext cx="1919302" cy="113348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3071802" y="4429132"/>
            <a:ext cx="1928826" cy="107157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653226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87884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6748803" y="4071942"/>
            <a:ext cx="20313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6000" b="1" cap="none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ka-AcidGR-TotallyPlain" pitchFamily="2" charset="0"/>
                <a:ea typeface="Aka-AcidGR-TotallyPlain" pitchFamily="2" charset="0"/>
                <a:cs typeface="Arial" pitchFamily="34" charset="0"/>
              </a:rPr>
              <a:t>φωνή</a:t>
            </a:r>
          </a:p>
        </p:txBody>
      </p:sp>
    </p:spTree>
    <p:extLst>
      <p:ext uri="{BB962C8B-B14F-4D97-AF65-F5344CB8AC3E}">
        <p14:creationId xmlns:p14="http://schemas.microsoft.com/office/powerpoint/2010/main" val="331345531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9095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59153" y="4000504"/>
            <a:ext cx="86148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6000" b="1" cap="none" spc="50" dirty="0">
                <a:ln w="28575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ka-AcidGR-TotallyPlain" pitchFamily="2" charset="0"/>
                <a:ea typeface="Aka-AcidGR-TotallyPlain" pitchFamily="2" charset="0"/>
                <a:cs typeface="Arial" pitchFamily="34" charset="0"/>
              </a:rPr>
              <a:t>Το σύννεφο έφερε βροχή.</a:t>
            </a:r>
          </a:p>
        </p:txBody>
      </p:sp>
    </p:spTree>
    <p:extLst>
      <p:ext uri="{BB962C8B-B14F-4D97-AF65-F5344CB8AC3E}">
        <p14:creationId xmlns:p14="http://schemas.microsoft.com/office/powerpoint/2010/main" val="88313615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4 - Ορθογώνιο"/>
          <p:cNvSpPr/>
          <p:nvPr/>
        </p:nvSpPr>
        <p:spPr>
          <a:xfrm>
            <a:off x="251520" y="3284984"/>
            <a:ext cx="86148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6000" b="1" cap="none" spc="50" dirty="0">
                <a:ln w="28575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ka-AcidGR-TotallyPlain" pitchFamily="2" charset="0"/>
                <a:ea typeface="Aka-AcidGR-TotallyPlain" pitchFamily="2" charset="0"/>
                <a:cs typeface="Arial" pitchFamily="34" charset="0"/>
              </a:rPr>
              <a:t>Το σύννεφο έφερε βροχή.</a:t>
            </a:r>
          </a:p>
        </p:txBody>
      </p:sp>
    </p:spTree>
    <p:extLst>
      <p:ext uri="{BB962C8B-B14F-4D97-AF65-F5344CB8AC3E}">
        <p14:creationId xmlns:p14="http://schemas.microsoft.com/office/powerpoint/2010/main" val="54748070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666" y="186950"/>
            <a:ext cx="8579296" cy="1161235"/>
          </a:xfrm>
        </p:spPr>
        <p:txBody>
          <a:bodyPr>
            <a:noAutofit/>
          </a:bodyPr>
          <a:lstStyle/>
          <a:p>
            <a:r>
              <a:rPr lang="el-GR" sz="4800" dirty="0">
                <a:latin typeface="Aka-AcidGR-TotallyPlain" pitchFamily="2" charset="0"/>
                <a:ea typeface="Aka-AcidGR-TotallyPlain" pitchFamily="2" charset="0"/>
              </a:rPr>
              <a:t>Φτιάχνουμε με τη γραμματοθήκη μας τις παρακάτω λέξεις:</a:t>
            </a:r>
          </a:p>
        </p:txBody>
      </p:sp>
      <p:sp>
        <p:nvSpPr>
          <p:cNvPr id="4" name="3 - Επεξήγηση με σύννεφο"/>
          <p:cNvSpPr/>
          <p:nvPr/>
        </p:nvSpPr>
        <p:spPr>
          <a:xfrm>
            <a:off x="285720" y="2143116"/>
            <a:ext cx="2714644" cy="1214446"/>
          </a:xfrm>
          <a:prstGeom prst="cloudCallout">
            <a:avLst>
              <a:gd name="adj1" fmla="val -28088"/>
              <a:gd name="adj2" fmla="val 26591"/>
            </a:avLst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5 - Εικόνα" descr="mea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821" b="13839"/>
          <a:stretch>
            <a:fillRect/>
          </a:stretch>
        </p:blipFill>
        <p:spPr>
          <a:xfrm>
            <a:off x="357158" y="3786190"/>
            <a:ext cx="2317193" cy="1857388"/>
          </a:xfrm>
          <a:prstGeom prst="rect">
            <a:avLst/>
          </a:prstGeom>
        </p:spPr>
      </p:pic>
      <p:pic>
        <p:nvPicPr>
          <p:cNvPr id="7" name="6 - Εικόνα" descr="rain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286256"/>
            <a:ext cx="2143125" cy="214312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19" y="1916832"/>
            <a:ext cx="2190750" cy="209550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3587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2041"/>
      </p:ext>
    </p:extLst>
  </p:cSld>
  <p:clrMapOvr>
    <a:masterClrMapping/>
  </p:clrMapOvr>
  <p:transition spd="slow"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el-GR" sz="3200" dirty="0">
                <a:latin typeface="Aka-AcidGR-DiaryGirl" pitchFamily="2" charset="-95"/>
                <a:ea typeface="Aka-AcidGR-DiaryGirl" pitchFamily="2" charset="-95"/>
              </a:rPr>
              <a:t>Προσέξτε την έκφραση των προσώπων. Προσπαθήστε να τη μιμηθείτε.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836712"/>
            <a:ext cx="2028825" cy="2247900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9552" y="2071654"/>
            <a:ext cx="793495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έκφραση">
            <a:hlinkClick r:id="" action="ppaction://media"/>
            <a:extLst>
              <a:ext uri="{FF2B5EF4-FFF2-40B4-BE49-F238E27FC236}">
                <a16:creationId xmlns:a16="http://schemas.microsoft.com/office/drawing/2014/main" id="{B82F5F05-181B-4453-AE6D-18F635746D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4168" y="14176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8049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1473"/>
            <a:ext cx="8229600" cy="828668"/>
          </a:xfrm>
        </p:spPr>
        <p:txBody>
          <a:bodyPr/>
          <a:lstStyle/>
          <a:p>
            <a:pPr>
              <a:buNone/>
            </a:pPr>
            <a:r>
              <a:rPr lang="el-GR" sz="4000" dirty="0">
                <a:latin typeface="Aka-AcidGR-TotallyPlain" pitchFamily="2" charset="0"/>
                <a:ea typeface="Aka-AcidGR-TotallyPlain" pitchFamily="2" charset="0"/>
              </a:rPr>
              <a:t>Από το ένα στα πολλά:</a:t>
            </a:r>
          </a:p>
        </p:txBody>
      </p:sp>
      <p:sp>
        <p:nvSpPr>
          <p:cNvPr id="4" name="3 - Επεξήγηση με σύννεφο"/>
          <p:cNvSpPr/>
          <p:nvPr/>
        </p:nvSpPr>
        <p:spPr>
          <a:xfrm>
            <a:off x="285720" y="2143116"/>
            <a:ext cx="3000396" cy="1714512"/>
          </a:xfrm>
          <a:prstGeom prst="cloudCallout">
            <a:avLst>
              <a:gd name="adj1" fmla="val -28088"/>
              <a:gd name="adj2" fmla="val 2659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5" name="4 - Ραβδωτό δεξιό βέλος"/>
          <p:cNvSpPr/>
          <p:nvPr/>
        </p:nvSpPr>
        <p:spPr>
          <a:xfrm>
            <a:off x="3428992" y="2786058"/>
            <a:ext cx="1857388" cy="4286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6" name="5 - Εικόνα" descr="mea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821" b="13839"/>
          <a:stretch>
            <a:fillRect/>
          </a:stretch>
        </p:blipFill>
        <p:spPr>
          <a:xfrm>
            <a:off x="357157" y="4000504"/>
            <a:ext cx="2762807" cy="2214578"/>
          </a:xfrm>
          <a:prstGeom prst="rect">
            <a:avLst/>
          </a:prstGeom>
        </p:spPr>
      </p:pic>
      <p:sp>
        <p:nvSpPr>
          <p:cNvPr id="7" name="6 - Ραβδωτό δεξιό βέλος"/>
          <p:cNvSpPr/>
          <p:nvPr/>
        </p:nvSpPr>
        <p:spPr>
          <a:xfrm>
            <a:off x="3357554" y="5000636"/>
            <a:ext cx="1857388" cy="4286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12796"/>
      </p:ext>
    </p:extLst>
  </p:cSld>
  <p:clrMapOvr>
    <a:masterClrMapping/>
  </p:clrMapOvr>
  <p:transition spd="slow">
    <p:strips dir="l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royalty-free-snake-clipart-illustration-85417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06"/>
          <a:stretch>
            <a:fillRect/>
          </a:stretch>
        </p:blipFill>
        <p:spPr>
          <a:xfrm>
            <a:off x="0" y="928670"/>
            <a:ext cx="2912853" cy="2828932"/>
          </a:xfrm>
        </p:spPr>
      </p:pic>
      <p:sp>
        <p:nvSpPr>
          <p:cNvPr id="5" name="4 - Ραβδωτό δεξιό βέλος"/>
          <p:cNvSpPr/>
          <p:nvPr/>
        </p:nvSpPr>
        <p:spPr>
          <a:xfrm>
            <a:off x="3143240" y="2214554"/>
            <a:ext cx="1857388" cy="4286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5 - Εικόνα" descr="shee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000504"/>
            <a:ext cx="2049013" cy="2195896"/>
          </a:xfrm>
          <a:prstGeom prst="rect">
            <a:avLst/>
          </a:prstGeom>
        </p:spPr>
      </p:pic>
      <p:sp>
        <p:nvSpPr>
          <p:cNvPr id="7" name="6 - Ραβδωτό δεξιό βέλος"/>
          <p:cNvSpPr/>
          <p:nvPr/>
        </p:nvSpPr>
        <p:spPr>
          <a:xfrm>
            <a:off x="3143240" y="4929198"/>
            <a:ext cx="1857388" cy="4286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407070" y="188640"/>
            <a:ext cx="822960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l-GR" sz="4000">
                <a:latin typeface="Aka-AcidGR-TotallyPlain" pitchFamily="2" charset="0"/>
                <a:ea typeface="Aka-AcidGR-TotallyPlain" pitchFamily="2" charset="0"/>
              </a:rPr>
              <a:t>Από το ένα στα πολλά:</a:t>
            </a:r>
            <a:endParaRPr lang="el-GR" sz="4000" dirty="0"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20471"/>
      </p:ext>
    </p:extLst>
  </p:cSld>
  <p:clrMapOvr>
    <a:masterClrMapping/>
  </p:clrMapOvr>
  <p:transition spd="slow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1643050"/>
            <a:ext cx="7738313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0483" y="0"/>
            <a:ext cx="4263517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imagesCAVWRZ0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1364" y="4544000"/>
            <a:ext cx="1990725" cy="2305050"/>
          </a:xfrm>
          <a:prstGeom prst="rect">
            <a:avLst/>
          </a:prstGeom>
        </p:spPr>
      </p:pic>
      <p:sp>
        <p:nvSpPr>
          <p:cNvPr id="7" name="6 - Ελλειψοειδής επεξήγηση"/>
          <p:cNvSpPr/>
          <p:nvPr/>
        </p:nvSpPr>
        <p:spPr>
          <a:xfrm>
            <a:off x="6929454" y="2357430"/>
            <a:ext cx="2214546" cy="1285884"/>
          </a:xfrm>
          <a:prstGeom prst="wedgeEllipseCallout">
            <a:avLst>
              <a:gd name="adj1" fmla="val 3613"/>
              <a:gd name="adj2" fmla="val 117884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Ποιοι μιλάνε;</a:t>
            </a:r>
          </a:p>
        </p:txBody>
      </p:sp>
      <p:sp>
        <p:nvSpPr>
          <p:cNvPr id="8" name="6 - Ελλειψοειδής επεξήγηση"/>
          <p:cNvSpPr/>
          <p:nvPr/>
        </p:nvSpPr>
        <p:spPr>
          <a:xfrm>
            <a:off x="6947637" y="2357430"/>
            <a:ext cx="2214546" cy="1285884"/>
          </a:xfrm>
          <a:prstGeom prst="wedgeEllipseCallout">
            <a:avLst>
              <a:gd name="adj1" fmla="val 3613"/>
              <a:gd name="adj2" fmla="val 117884"/>
            </a:avLst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Ακούμε!</a:t>
            </a:r>
          </a:p>
        </p:txBody>
      </p:sp>
      <p:sp>
        <p:nvSpPr>
          <p:cNvPr id="9" name="6 - Ελλειψοειδής επεξήγηση"/>
          <p:cNvSpPr/>
          <p:nvPr/>
        </p:nvSpPr>
        <p:spPr>
          <a:xfrm>
            <a:off x="6588224" y="2132856"/>
            <a:ext cx="2699791" cy="1398343"/>
          </a:xfrm>
          <a:prstGeom prst="wedgeEllipseCallout">
            <a:avLst>
              <a:gd name="adj1" fmla="val 14390"/>
              <a:gd name="adj2" fmla="val 114912"/>
            </a:avLst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Τι συνέβη τελικά;</a:t>
            </a:r>
          </a:p>
        </p:txBody>
      </p:sp>
      <p:pic>
        <p:nvPicPr>
          <p:cNvPr id="2" name="ανάγνωση">
            <a:hlinkClick r:id="" action="ppaction://media"/>
            <a:extLst>
              <a:ext uri="{FF2B5EF4-FFF2-40B4-BE49-F238E27FC236}">
                <a16:creationId xmlns:a16="http://schemas.microsoft.com/office/drawing/2014/main" id="{91D94FD6-059E-4CD3-BF1F-0A7547BA8C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10303" y="4766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8911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21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1643050"/>
            <a:ext cx="7738313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0482" y="0"/>
            <a:ext cx="4263517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imagesCAVWRZ0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6" y="4158545"/>
            <a:ext cx="1990725" cy="2305050"/>
          </a:xfrm>
          <a:prstGeom prst="rect">
            <a:avLst/>
          </a:prstGeom>
        </p:spPr>
      </p:pic>
      <p:sp>
        <p:nvSpPr>
          <p:cNvPr id="7" name="6 - Ελλειψοειδής επεξήγηση"/>
          <p:cNvSpPr/>
          <p:nvPr/>
        </p:nvSpPr>
        <p:spPr>
          <a:xfrm>
            <a:off x="5072066" y="663889"/>
            <a:ext cx="4071934" cy="2336483"/>
          </a:xfrm>
          <a:prstGeom prst="wedgeEllipseCallout">
            <a:avLst>
              <a:gd name="adj1" fmla="val 10640"/>
              <a:gd name="adj2" fmla="val 94758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Ας εντοπίσουμε όλα τα σημάδια!</a:t>
            </a:r>
          </a:p>
        </p:txBody>
      </p:sp>
      <p:sp>
        <p:nvSpPr>
          <p:cNvPr id="8" name="7 - Έλλειψη"/>
          <p:cNvSpPr/>
          <p:nvPr/>
        </p:nvSpPr>
        <p:spPr>
          <a:xfrm>
            <a:off x="857224" y="1928802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1643042" y="1857364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7286644" y="3429000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3286116" y="3429000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857224" y="3500438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857224" y="2643182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5072066" y="2714620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3214678" y="1928802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5214942" y="4429132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5715008" y="4071942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2285984" y="3929066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Έλλειψη"/>
          <p:cNvSpPr/>
          <p:nvPr/>
        </p:nvSpPr>
        <p:spPr>
          <a:xfrm>
            <a:off x="4929190" y="6286496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5715008" y="5857892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Έλλειψη"/>
          <p:cNvSpPr/>
          <p:nvPr/>
        </p:nvSpPr>
        <p:spPr>
          <a:xfrm>
            <a:off x="4143372" y="5929330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Έλλειψη"/>
          <p:cNvSpPr/>
          <p:nvPr/>
        </p:nvSpPr>
        <p:spPr>
          <a:xfrm>
            <a:off x="6429388" y="5357826"/>
            <a:ext cx="357190" cy="57150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6 - Ελλειψοειδής επεξήγηση"/>
          <p:cNvSpPr/>
          <p:nvPr/>
        </p:nvSpPr>
        <p:spPr>
          <a:xfrm>
            <a:off x="5409746" y="602936"/>
            <a:ext cx="3685578" cy="2336483"/>
          </a:xfrm>
          <a:prstGeom prst="wedgeEllipseCallout">
            <a:avLst>
              <a:gd name="adj1" fmla="val 10640"/>
              <a:gd name="adj2" fmla="val 94758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Πω πω σημαδάκια!!!</a:t>
            </a:r>
          </a:p>
        </p:txBody>
      </p:sp>
      <p:pic>
        <p:nvPicPr>
          <p:cNvPr id="2" name="σημεία στίξης">
            <a:hlinkClick r:id="" action="ppaction://media"/>
            <a:extLst>
              <a:ext uri="{FF2B5EF4-FFF2-40B4-BE49-F238E27FC236}">
                <a16:creationId xmlns:a16="http://schemas.microsoft.com/office/drawing/2014/main" id="{080CB05C-8BCE-46A2-ADCE-FA36D83A60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13199" y="3571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1523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3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1643050"/>
            <a:ext cx="7738313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80483" y="0"/>
            <a:ext cx="4263517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6 - Ελλειψοειδής επεξήγηση"/>
          <p:cNvSpPr/>
          <p:nvPr/>
        </p:nvSpPr>
        <p:spPr>
          <a:xfrm>
            <a:off x="5486855" y="689122"/>
            <a:ext cx="3685578" cy="2336483"/>
          </a:xfrm>
          <a:prstGeom prst="wedgeEllipseCallout">
            <a:avLst>
              <a:gd name="adj1" fmla="val 10640"/>
              <a:gd name="adj2" fmla="val 94758"/>
            </a:avLst>
          </a:prstGeom>
          <a:solidFill>
            <a:schemeClr val="bg2">
              <a:lumMod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Σειρά σου τώρα να διαβάσεις το κείμενο.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293096"/>
            <a:ext cx="2085975" cy="2190750"/>
          </a:xfrm>
          <a:prstGeom prst="rect">
            <a:avLst/>
          </a:prstGeom>
        </p:spPr>
      </p:pic>
      <p:pic>
        <p:nvPicPr>
          <p:cNvPr id="2" name="ανάγνωση">
            <a:hlinkClick r:id="" action="ppaction://media"/>
            <a:extLst>
              <a:ext uri="{FF2B5EF4-FFF2-40B4-BE49-F238E27FC236}">
                <a16:creationId xmlns:a16="http://schemas.microsoft.com/office/drawing/2014/main" id="{33ABC289-67AF-4682-AA1E-25BF84AE8A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19836" y="401791"/>
            <a:ext cx="487363" cy="487363"/>
          </a:xfrm>
          <a:prstGeom prst="rect">
            <a:avLst/>
          </a:prstGeom>
        </p:spPr>
      </p:pic>
      <p:pic>
        <p:nvPicPr>
          <p:cNvPr id="4" name="κιτρινίζω">
            <a:hlinkClick r:id="" action="ppaction://media"/>
            <a:extLst>
              <a:ext uri="{FF2B5EF4-FFF2-40B4-BE49-F238E27FC236}">
                <a16:creationId xmlns:a16="http://schemas.microsoft.com/office/drawing/2014/main" id="{60E51827-CDCE-4681-B3F9-8C1089843E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56064" y="4350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7159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Γίνετε όλοι άνεμος και φυσήξτε δυνατά!</a:t>
            </a:r>
          </a:p>
        </p:txBody>
      </p:sp>
      <p:pic>
        <p:nvPicPr>
          <p:cNvPr id="4" name="Content Placeholder 3" descr="wind.bmp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285850" y="1578791"/>
            <a:ext cx="6717351" cy="4421977"/>
          </a:xfrm>
        </p:spPr>
      </p:pic>
      <p:pic>
        <p:nvPicPr>
          <p:cNvPr id="6" name="5 - Εικόνα" descr="dog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2289" y="4831903"/>
            <a:ext cx="1512168" cy="2026306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-612576" y="2204864"/>
            <a:ext cx="8953725" cy="2936368"/>
          </a:xfrm>
          <a:prstGeom prst="wedgeRoundRectCallou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Αν έπρεπε να γράψουμε τη φωνή του ανέμου πώς θα τη γράφαμε;</a:t>
            </a:r>
          </a:p>
        </p:txBody>
      </p:sp>
      <p:pic>
        <p:nvPicPr>
          <p:cNvPr id="3" name="άνεμος">
            <a:hlinkClick r:id="" action="ppaction://media"/>
            <a:extLst>
              <a:ext uri="{FF2B5EF4-FFF2-40B4-BE49-F238E27FC236}">
                <a16:creationId xmlns:a16="http://schemas.microsoft.com/office/drawing/2014/main" id="{E8A15C82-4C5F-4281-BE3F-F1650F63A9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76256" y="10108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3966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Κοίταξε τις λέξεις του κειμένου. Ποιο γράμμα που είναι σε όλες αυτές τις λέξεις νομίζεις πως θα θυμηθούμε σήμερα;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4000504"/>
            <a:ext cx="327543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00240"/>
            <a:ext cx="3143240" cy="96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571876"/>
            <a:ext cx="208328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1343" y="5500678"/>
            <a:ext cx="550265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6548" y="1714488"/>
            <a:ext cx="380745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929306"/>
            <a:ext cx="193268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>
            <a:off x="3430073" y="1052736"/>
            <a:ext cx="222048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dirty="0">
                <a:ln w="285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Fristgrade" pitchFamily="2" charset="0"/>
                <a:ea typeface="Aka-AcidGR-Fristgrade" pitchFamily="2" charset="0"/>
                <a:cs typeface="Arial" pitchFamily="34" charset="0"/>
              </a:rPr>
              <a:t>φ</a:t>
            </a:r>
            <a:endParaRPr lang="el-GR" sz="30000" b="1" spc="0" dirty="0">
              <a:ln w="285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Fristgrade" pitchFamily="2" charset="0"/>
              <a:ea typeface="Aka-AcidGR-Fristgrade" pitchFamily="2" charset="0"/>
              <a:cs typeface="Arial" pitchFamily="34" charset="0"/>
            </a:endParaRPr>
          </a:p>
        </p:txBody>
      </p:sp>
      <p:pic>
        <p:nvPicPr>
          <p:cNvPr id="3" name="Φφ">
            <a:hlinkClick r:id="" action="ppaction://media"/>
            <a:extLst>
              <a:ext uri="{FF2B5EF4-FFF2-40B4-BE49-F238E27FC236}">
                <a16:creationId xmlns:a16="http://schemas.microsoft.com/office/drawing/2014/main" id="{59B3B299-1612-4EE3-BC70-B0A6858C83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77967" y="10527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1172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Πώς</a:t>
            </a:r>
            <a:r>
              <a:rPr lang="en-US" sz="8000" b="1" dirty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γράφω</a:t>
            </a:r>
            <a:r>
              <a:rPr lang="en-US" sz="8000" b="1" dirty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8000" b="1" dirty="0" err="1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Φφ</a:t>
            </a:r>
            <a:endParaRPr lang="en-US" sz="8000" b="1" dirty="0">
              <a:solidFill>
                <a:schemeClr val="bg1"/>
              </a:solidFill>
              <a:latin typeface="+mn-lt"/>
              <a:ea typeface="Aka-AcidGR-DiaryGirl" pitchFamily="2" charset="-95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55"/>
            <a:ext cx="9144000" cy="1570186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Το τρενάκι της Αλφαβήτας παίρνει ακόμα έναν επιβάτη</a:t>
            </a:r>
            <a:r>
              <a:rPr lang="el-GR" sz="4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!</a:t>
            </a:r>
            <a:endParaRPr lang="en-US" sz="48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69442"/>
            <a:ext cx="3986169" cy="2069742"/>
          </a:xfrm>
          <a:prstGeom prst="rect">
            <a:avLst/>
          </a:prstGeom>
        </p:spPr>
      </p:pic>
      <p:cxnSp>
        <p:nvCxnSpPr>
          <p:cNvPr id="5" name="Ευθεία γραμμή σύνδεσης 4"/>
          <p:cNvCxnSpPr/>
          <p:nvPr/>
        </p:nvCxnSpPr>
        <p:spPr>
          <a:xfrm>
            <a:off x="0" y="5116646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-12073" y="1775898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Κουλούρα 5"/>
          <p:cNvSpPr/>
          <p:nvPr/>
        </p:nvSpPr>
        <p:spPr>
          <a:xfrm>
            <a:off x="1088798" y="2106590"/>
            <a:ext cx="2979146" cy="1754457"/>
          </a:xfrm>
          <a:prstGeom prst="donu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2267744" y="1838224"/>
            <a:ext cx="576064" cy="3309585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εφάνη 7"/>
          <p:cNvSpPr/>
          <p:nvPr/>
        </p:nvSpPr>
        <p:spPr>
          <a:xfrm rot="16441494">
            <a:off x="4088451" y="3774609"/>
            <a:ext cx="1430207" cy="1307387"/>
          </a:xfrm>
          <a:prstGeom prst="blockArc">
            <a:avLst>
              <a:gd name="adj1" fmla="val 10800000"/>
              <a:gd name="adj2" fmla="val 20858602"/>
              <a:gd name="adj3" fmla="val 19166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7" name="Στεφάνη 16"/>
          <p:cNvSpPr/>
          <p:nvPr/>
        </p:nvSpPr>
        <p:spPr>
          <a:xfrm rot="8150044">
            <a:off x="4264336" y="3875046"/>
            <a:ext cx="1405965" cy="1342076"/>
          </a:xfrm>
          <a:prstGeom prst="blockArc">
            <a:avLst>
              <a:gd name="adj1" fmla="val 9401665"/>
              <a:gd name="adj2" fmla="val 20858602"/>
              <a:gd name="adj3" fmla="val 19166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Βέλος αναστροφής 8"/>
          <p:cNvSpPr/>
          <p:nvPr/>
        </p:nvSpPr>
        <p:spPr>
          <a:xfrm>
            <a:off x="4803554" y="3933056"/>
            <a:ext cx="920574" cy="2592288"/>
          </a:xfrm>
          <a:prstGeom prst="uturnArrow">
            <a:avLst>
              <a:gd name="adj1" fmla="val 25000"/>
              <a:gd name="adj2" fmla="val 25000"/>
              <a:gd name="adj3" fmla="val 23495"/>
              <a:gd name="adj4" fmla="val 43750"/>
              <a:gd name="adj5" fmla="val 20724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629" y="4245644"/>
            <a:ext cx="1800225" cy="2543175"/>
          </a:xfrm>
          <a:prstGeom prst="rect">
            <a:avLst/>
          </a:prstGeom>
        </p:spPr>
      </p:pic>
      <p:sp>
        <p:nvSpPr>
          <p:cNvPr id="19" name="Επεξήγηση με στρογγυλεμένο παραλληλόγραμμο 18"/>
          <p:cNvSpPr/>
          <p:nvPr/>
        </p:nvSpPr>
        <p:spPr>
          <a:xfrm>
            <a:off x="4418216" y="1087817"/>
            <a:ext cx="4725784" cy="2808312"/>
          </a:xfrm>
          <a:prstGeom prst="wedgeRoundRectCallout">
            <a:avLst>
              <a:gd name="adj1" fmla="val 20218"/>
              <a:gd name="adj2" fmla="val 65115"/>
              <a:gd name="adj3" fmla="val 16667"/>
            </a:avLst>
          </a:prstGeom>
          <a:solidFill>
            <a:srgbClr val="CC009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Τι χρειαζόμαστε για να προφέρουμε το φ;</a:t>
            </a:r>
          </a:p>
        </p:txBody>
      </p:sp>
    </p:spTree>
    <p:extLst>
      <p:ext uri="{BB962C8B-B14F-4D97-AF65-F5344CB8AC3E}">
        <p14:creationId xmlns:p14="http://schemas.microsoft.com/office/powerpoint/2010/main" val="32033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3.7037E-7 L -0.91076 -0.0055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5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17" grpId="0" animBg="1"/>
      <p:bldP spid="9" grpId="0" animBg="1"/>
      <p:bldP spid="19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370</Words>
  <Application>Microsoft Office PowerPoint</Application>
  <PresentationFormat>On-screen Show (4:3)</PresentationFormat>
  <Paragraphs>105</Paragraphs>
  <Slides>31</Slides>
  <Notes>6</Notes>
  <HiddenSlides>0</HiddenSlides>
  <MMClips>17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Aka-AcidGR5yearsold</vt:lpstr>
      <vt:lpstr>Aka-AcidGR-DiaryGirl</vt:lpstr>
      <vt:lpstr>Aka-AcidGR-Fristgrade</vt:lpstr>
      <vt:lpstr>Aka-AcidGR-TotallyPlain</vt:lpstr>
      <vt:lpstr>Arial</vt:lpstr>
      <vt:lpstr>Calibri</vt:lpstr>
      <vt:lpstr>ChemyRetro</vt:lpstr>
      <vt:lpstr>Θέμα του Office</vt:lpstr>
      <vt:lpstr>Χωρίς φως</vt:lpstr>
      <vt:lpstr>Παρατήρησε την εικόνα. Τι συνέβη; </vt:lpstr>
      <vt:lpstr>Προσέξτε την έκφραση των προσώπων. Προσπαθήστε να τη μιμηθείτε.</vt:lpstr>
      <vt:lpstr>PowerPoint Presentation</vt:lpstr>
      <vt:lpstr>PowerPoint Presentation</vt:lpstr>
      <vt:lpstr>PowerPoint Presentation</vt:lpstr>
      <vt:lpstr>Γίνετε όλοι άνεμος και φυσήξτε δυνατά!</vt:lpstr>
      <vt:lpstr>Κοίταξε τις λέξεις του κειμένου. Ποιο γράμμα που είναι σε όλες αυτές τις λέξεις νομίζεις πως θα θυμηθούμε σήμερα;</vt:lpstr>
      <vt:lpstr>PowerPoint Presentation</vt:lpstr>
      <vt:lpstr>PowerPoint Presentation</vt:lpstr>
      <vt:lpstr>PowerPoint Presentation</vt:lpstr>
      <vt:lpstr>Λέμε λέξεις από φ</vt:lpstr>
      <vt:lpstr>PowerPoint Presentation</vt:lpstr>
      <vt:lpstr>PowerPoint Presentation</vt:lpstr>
      <vt:lpstr>Λεξιλόγιο </vt:lpstr>
      <vt:lpstr>Διάβασε το ποιηματάκι και προσπάθησε να εντοπίσεις σε αυτό όλα τα Φφ</vt:lpstr>
      <vt:lpstr>PowerPoint Presentation</vt:lpstr>
      <vt:lpstr>PowerPoint Presentation</vt:lpstr>
      <vt:lpstr>Τι βλέπω στις εικόνες; Κυκλώνω τα Φ φ.</vt:lpstr>
      <vt:lpstr>PowerPoint Presentation</vt:lpstr>
      <vt:lpstr>PowerPoint Presentation</vt:lpstr>
      <vt:lpstr>Γράφουμε Φ 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Φτιάχνουμε με τη γραμματοθήκη μας τις παρακάτω λέξεις: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Χωρίς φως</dc:title>
  <dc:creator>Ιωάννα</dc:creator>
  <cp:lastModifiedBy>Betty Christophi</cp:lastModifiedBy>
  <cp:revision>21</cp:revision>
  <dcterms:created xsi:type="dcterms:W3CDTF">2015-01-19T14:45:08Z</dcterms:created>
  <dcterms:modified xsi:type="dcterms:W3CDTF">2021-01-24T21:35:46Z</dcterms:modified>
</cp:coreProperties>
</file>