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95" r:id="rId7"/>
    <p:sldId id="262" r:id="rId8"/>
    <p:sldId id="296" r:id="rId9"/>
    <p:sldId id="263" r:id="rId10"/>
    <p:sldId id="264" r:id="rId11"/>
    <p:sldId id="266" r:id="rId12"/>
    <p:sldId id="265" r:id="rId13"/>
    <p:sldId id="267" r:id="rId14"/>
    <p:sldId id="297" r:id="rId15"/>
    <p:sldId id="268" r:id="rId16"/>
    <p:sldId id="269" r:id="rId17"/>
    <p:sldId id="279" r:id="rId18"/>
    <p:sldId id="280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DF0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30" autoAdjust="0"/>
  </p:normalViewPr>
  <p:slideViewPr>
    <p:cSldViewPr>
      <p:cViewPr varScale="1">
        <p:scale>
          <a:sx n="72" d="100"/>
          <a:sy n="72" d="100"/>
        </p:scale>
        <p:origin x="176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58864-08F9-4BC3-B073-63571F2E1404}" type="datetimeFigureOut">
              <a:rPr lang="el-GR" smtClean="0"/>
              <a:t>10/1/2021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4795D-E4E5-4C62-ADC5-634F4F84675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9750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>
                <a:latin typeface="Aka-AcidGR-Chubby" pitchFamily="2" charset="-95"/>
                <a:ea typeface="Aka-AcidGR-Chubby" pitchFamily="2" charset="-95"/>
              </a:rPr>
              <a:t>Δ</a:t>
            </a:r>
            <a:r>
              <a:rPr lang="en-US" sz="1200" dirty="0">
                <a:latin typeface="Aka-AcidGR-Chubby" pitchFamily="2" charset="-95"/>
                <a:ea typeface="Aka-AcidGR-Chubby" pitchFamily="2" charset="-95"/>
              </a:rPr>
              <a:t>ιαβ</a:t>
            </a:r>
            <a:r>
              <a:rPr lang="en-US" sz="1200" dirty="0" err="1">
                <a:latin typeface="Aka-AcidGR-Chubby" pitchFamily="2" charset="-95"/>
                <a:ea typeface="Aka-AcidGR-Chubby" pitchFamily="2" charset="-95"/>
              </a:rPr>
              <a:t>άζω</a:t>
            </a:r>
            <a:r>
              <a:rPr lang="en-US" sz="1200" dirty="0">
                <a:latin typeface="Aka-AcidGR-Chubby" pitchFamily="2" charset="-95"/>
                <a:ea typeface="Aka-AcidGR-Chubby" pitchFamily="2" charset="-95"/>
              </a:rPr>
              <a:t> π</a:t>
            </a:r>
            <a:r>
              <a:rPr lang="en-US" sz="1200" dirty="0" err="1">
                <a:latin typeface="Aka-AcidGR-Chubby" pitchFamily="2" charset="-95"/>
                <a:ea typeface="Aka-AcidGR-Chubby" pitchFamily="2" charset="-95"/>
              </a:rPr>
              <a:t>ρώτη</a:t>
            </a:r>
            <a:r>
              <a:rPr lang="en-US" sz="1200" dirty="0">
                <a:latin typeface="Aka-AcidGR-Chubby" pitchFamily="2" charset="-95"/>
                <a:ea typeface="Aka-AcidGR-Chubby" pitchFamily="2" charset="-95"/>
              </a:rPr>
              <a:t> </a:t>
            </a:r>
            <a:r>
              <a:rPr lang="en-US" sz="1200" dirty="0" err="1">
                <a:latin typeface="Aka-AcidGR-Chubby" pitchFamily="2" charset="-95"/>
                <a:ea typeface="Aka-AcidGR-Chubby" pitchFamily="2" charset="-95"/>
              </a:rPr>
              <a:t>φορά</a:t>
            </a:r>
            <a:r>
              <a:rPr lang="en-US" sz="1200">
                <a:latin typeface="Aka-AcidGR-Chubby" pitchFamily="2" charset="-95"/>
                <a:ea typeface="Aka-AcidGR-Chubby" pitchFamily="2" charset="-95"/>
              </a:rPr>
              <a:t>.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795D-E4E5-4C62-ADC5-634F4F846750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086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</a:t>
            </a:r>
            <a:r>
              <a:rPr lang="en-US" sz="1200" dirty="0"/>
              <a:t>ιαβ</a:t>
            </a:r>
            <a:r>
              <a:rPr lang="en-US" sz="1200" dirty="0" err="1"/>
              <a:t>άζω</a:t>
            </a:r>
            <a:r>
              <a:rPr lang="en-US" sz="1200" dirty="0"/>
              <a:t> 2η </a:t>
            </a:r>
            <a:r>
              <a:rPr lang="en-US" sz="1200" dirty="0" err="1"/>
              <a:t>φορά</a:t>
            </a:r>
            <a:r>
              <a:rPr lang="en-US" sz="1200" dirty="0"/>
              <a:t>. </a:t>
            </a:r>
            <a:r>
              <a:rPr lang="el-GR" sz="1200" dirty="0"/>
              <a:t>Ε</a:t>
            </a:r>
            <a:r>
              <a:rPr lang="en-US" sz="1200" dirty="0" err="1"/>
              <a:t>ντο</a:t>
            </a:r>
            <a:r>
              <a:rPr lang="en-US" sz="1200" dirty="0"/>
              <a:t>πίζουμε το νέο φθόγγο.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795D-E4E5-4C62-ADC5-634F4F846750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331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16DC7E0-D54E-464D-83E2-2193738562B3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07CE73E-1335-4D25-BB97-EC5DF37C9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aksiasterati.blogspot.gr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hyperlink" Target="file:///C:\Users\&#921;&#969;&#940;&#957;&#957;&#945;\Music\Free%20YouTube%20Downloader\&#924;&#959;&#965;%20&#967;&#945;&#961;&#943;&#950;&#949;&#953;&#962;%20&#964;&#951;&#957;%20&#959;&#965;&#961;&#940;%20&#963;&#959;&#965;;%20-%20&#927;&#965;%20-%20&#915;&#955;&#974;&#963;&#963;&#945;%20&#913;&#900;%20&#916;&#951;&#956;&#959;&#964;&#953;&#954;&#959;&#973;.mp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image" Target="../media/image6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2.m4a"/><Relationship Id="rId16" Type="http://schemas.openxmlformats.org/officeDocument/2006/relationships/image" Target="../media/image5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slideLayout" Target="../slideLayouts/slideLayout2.xml"/><Relationship Id="rId5" Type="http://schemas.microsoft.com/office/2007/relationships/media" Target="../media/media4.m4a"/><Relationship Id="rId15" Type="http://schemas.openxmlformats.org/officeDocument/2006/relationships/image" Target="../media/image7.gif"/><Relationship Id="rId10" Type="http://schemas.openxmlformats.org/officeDocument/2006/relationships/audio" Target="../media/media6.m4a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13.m4a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emyRetro" pitchFamily="50" charset="0"/>
              </a:rPr>
              <a:t>Μ</a:t>
            </a:r>
            <a:r>
              <a:rPr lang="en-US" cap="none" dirty="0" err="1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emyRetro" pitchFamily="50" charset="0"/>
              </a:rPr>
              <a:t>ου</a:t>
            </a:r>
            <a:r>
              <a:rPr lang="en-US" cap="none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emyRetro" pitchFamily="50" charset="0"/>
              </a:rPr>
              <a:t> </a:t>
            </a:r>
            <a:r>
              <a:rPr lang="en-US" cap="none" dirty="0" err="1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emyRetro" pitchFamily="50" charset="0"/>
              </a:rPr>
              <a:t>χαρίζεις</a:t>
            </a:r>
            <a:r>
              <a:rPr lang="en-US" cap="none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emyRetro" pitchFamily="50" charset="0"/>
              </a:rPr>
              <a:t> </a:t>
            </a:r>
            <a:r>
              <a:rPr lang="en-US" cap="none" dirty="0" err="1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emyRetro" pitchFamily="50" charset="0"/>
              </a:rPr>
              <a:t>την</a:t>
            </a:r>
            <a:r>
              <a:rPr lang="en-US" cap="none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emyRetro" pitchFamily="50" charset="0"/>
              </a:rPr>
              <a:t> </a:t>
            </a:r>
            <a:r>
              <a:rPr lang="en-US" cap="none" dirty="0" err="1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emyRetro" pitchFamily="50" charset="0"/>
              </a:rPr>
              <a:t>ουρά</a:t>
            </a:r>
            <a:r>
              <a:rPr lang="en-US" cap="none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emyRetro" pitchFamily="50" charset="0"/>
              </a:rPr>
              <a:t> </a:t>
            </a:r>
            <a:r>
              <a:rPr lang="en-US" cap="none" dirty="0" err="1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emyRetro" pitchFamily="50" charset="0"/>
              </a:rPr>
              <a:t>σου</a:t>
            </a:r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emyRetro" pitchFamily="50" charset="0"/>
              </a:rPr>
              <a:t>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1439274"/>
          </a:xfrm>
        </p:spPr>
        <p:txBody>
          <a:bodyPr>
            <a:normAutofit/>
          </a:bodyPr>
          <a:lstStyle/>
          <a:p>
            <a:r>
              <a:rPr lang="el-GR" sz="5200" dirty="0">
                <a:latin typeface="ChemyRetro" pitchFamily="50" charset="0"/>
              </a:rPr>
              <a:t>Ου </a:t>
            </a:r>
          </a:p>
          <a:p>
            <a:r>
              <a:rPr lang="el-GR" dirty="0">
                <a:latin typeface="ChemyRetro" pitchFamily="50" charset="0"/>
              </a:rPr>
              <a:t>Βιβλίο σελ.62 </a:t>
            </a:r>
            <a:endParaRPr lang="en-US" dirty="0">
              <a:latin typeface="ChemyRetro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084298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ka-AcidGR5yearsold" pitchFamily="2" charset="-95"/>
                <a:ea typeface="Aka-AcidGR5yearsold" pitchFamily="2" charset="-95"/>
              </a:rPr>
              <a:t>Χατσίκου</a:t>
            </a:r>
            <a:r>
              <a:rPr lang="el-G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ka-AcidGR5yearsold" pitchFamily="2" charset="-95"/>
                <a:ea typeface="Aka-AcidGR5yearsold" pitchFamily="2" charset="-95"/>
              </a:rPr>
              <a:t> Ιωάννα</a:t>
            </a:r>
          </a:p>
          <a:p>
            <a:pPr algn="ctr"/>
            <a:r>
              <a:rPr lang="el-G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ka-AcidGR5yearsold" pitchFamily="2" charset="-95"/>
                <a:ea typeface="Aka-AcidGR5yearsold" pitchFamily="2" charset="-95"/>
              </a:rPr>
              <a:t> (τροποποιήθηκε με προσθαφαίρεση σελίδων και πρόσθεση ηχητικών από </a:t>
            </a:r>
            <a:r>
              <a:rPr lang="el-GR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ka-AcidGR5yearsold" pitchFamily="2" charset="-95"/>
                <a:ea typeface="Aka-AcidGR5yearsold" pitchFamily="2" charset="-95"/>
              </a:rPr>
              <a:t>Μπέτυ</a:t>
            </a:r>
            <a:r>
              <a:rPr lang="el-G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ka-AcidGR5yearsold" pitchFamily="2" charset="-95"/>
                <a:ea typeface="Aka-AcidGR5yearsold" pitchFamily="2" charset="-95"/>
              </a:rPr>
              <a:t> Χριστοφή) </a:t>
            </a:r>
          </a:p>
          <a:p>
            <a:pPr algn="ctr"/>
            <a:r>
              <a:rPr lang="el-GR" sz="24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ka-AcidGR5yearsold" pitchFamily="2" charset="-95"/>
                <a:ea typeface="Aka-AcidGR5yearsold" pitchFamily="2" charset="-95"/>
                <a:hlinkClick r:id="rId3"/>
              </a:rPr>
              <a:t>http://taksiasterati.blogspot.gr</a:t>
            </a:r>
            <a:r>
              <a:rPr lang="el-GR" sz="24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ka-AcidGR5yearsold" pitchFamily="2" charset="-95"/>
                <a:ea typeface="Aka-AcidGR5yearsold" pitchFamily="2" charset="-95"/>
              </a:rPr>
              <a:t> </a:t>
            </a:r>
            <a:endParaRPr lang="el-GR" sz="2400" dirty="0">
              <a:solidFill>
                <a:schemeClr val="tx1">
                  <a:lumMod val="50000"/>
                  <a:lumOff val="50000"/>
                </a:schemeClr>
              </a:solidFill>
              <a:latin typeface="Aka-AcidGR5yearsold" pitchFamily="2" charset="-95"/>
              <a:ea typeface="Aka-AcidGR5yearsold" pitchFamily="2" charset="-95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98370" y="274638"/>
            <a:ext cx="7388429" cy="1143000"/>
          </a:xfrm>
        </p:spPr>
        <p:txBody>
          <a:bodyPr>
            <a:noAutofit/>
          </a:bodyPr>
          <a:lstStyle/>
          <a:p>
            <a:r>
              <a:rPr lang="el-GR" sz="2800" dirty="0">
                <a:ln w="63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Aka-AcidGR-TotallyPlain" pitchFamily="2" charset="0"/>
                <a:ea typeface="Aka-AcidGR-TotallyPlain" pitchFamily="2" charset="0"/>
              </a:rPr>
              <a:t>Αριθμούμε τις προτάσεις του κειμένου. Ρίχνω το ζάρι και διαβάζω την πρόταση που μου δείχνει η ένδειξη του ζαριού.</a:t>
            </a:r>
          </a:p>
        </p:txBody>
      </p:sp>
      <p:pic>
        <p:nvPicPr>
          <p:cNvPr id="4" name="3 - Θέση περιεχομένου" descr="di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1143000" cy="11430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7056"/>
            <a:ext cx="8640960" cy="529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966332" y="2357430"/>
            <a:ext cx="3658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4000" b="1" cap="none" spc="0" dirty="0">
                <a:ln w="50800">
                  <a:solidFill>
                    <a:schemeClr val="accent2">
                      <a:lumMod val="50000"/>
                    </a:schemeClr>
                  </a:solidFill>
                </a:ln>
                <a:latin typeface="ChemyRetro" pitchFamily="50" charset="0"/>
              </a:rPr>
              <a:t>1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856527" y="3929066"/>
            <a:ext cx="5854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4000" b="1" cap="none" spc="0" dirty="0">
                <a:ln w="50800">
                  <a:solidFill>
                    <a:schemeClr val="accent2">
                      <a:lumMod val="50000"/>
                    </a:schemeClr>
                  </a:solidFill>
                </a:ln>
                <a:latin typeface="ChemyRetro" pitchFamily="50" charset="0"/>
              </a:rPr>
              <a:t>3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785089" y="4786322"/>
            <a:ext cx="5854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4000" b="1" cap="none" spc="0" dirty="0">
                <a:ln w="50800">
                  <a:solidFill>
                    <a:schemeClr val="accent2">
                      <a:lumMod val="50000"/>
                    </a:schemeClr>
                  </a:solidFill>
                </a:ln>
                <a:latin typeface="ChemyRetro" pitchFamily="50" charset="0"/>
              </a:rPr>
              <a:t>4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714453" y="5572140"/>
            <a:ext cx="5838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4000" b="1" cap="none" spc="0" dirty="0">
                <a:ln w="50800">
                  <a:solidFill>
                    <a:schemeClr val="accent2">
                      <a:lumMod val="50000"/>
                    </a:schemeClr>
                  </a:solidFill>
                </a:ln>
                <a:latin typeface="ChemyRetro" pitchFamily="50" charset="0"/>
              </a:rPr>
              <a:t>5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855725" y="3286124"/>
            <a:ext cx="5870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4000" b="1" cap="none" spc="0" dirty="0">
                <a:ln w="50800">
                  <a:solidFill>
                    <a:schemeClr val="accent2">
                      <a:lumMod val="50000"/>
                    </a:schemeClr>
                  </a:solidFill>
                </a:ln>
                <a:latin typeface="ChemyRetro" pitchFamily="50" charset="0"/>
              </a:rPr>
              <a:t>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n w="63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ChemyRetro" pitchFamily="50" charset="0"/>
              </a:rPr>
              <a:t>Γράφουμε ου στον αέρα και με το δάχτυλό  μας στην παλάμη μας και πάνω στο γραφείο μ ας 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920040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260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Έλλειψη"/>
          <p:cNvSpPr/>
          <p:nvPr/>
        </p:nvSpPr>
        <p:spPr>
          <a:xfrm>
            <a:off x="2214546" y="1571612"/>
            <a:ext cx="2500330" cy="8572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Έλλειψη"/>
          <p:cNvSpPr/>
          <p:nvPr/>
        </p:nvSpPr>
        <p:spPr>
          <a:xfrm>
            <a:off x="2214546" y="4786322"/>
            <a:ext cx="3643338" cy="714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2214546" y="5572140"/>
            <a:ext cx="2500330" cy="8572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άσκηση1">
            <a:hlinkClick r:id="" action="ppaction://media"/>
            <a:extLst>
              <a:ext uri="{FF2B5EF4-FFF2-40B4-BE49-F238E27FC236}">
                <a16:creationId xmlns:a16="http://schemas.microsoft.com/office/drawing/2014/main" id="{D81A4D94-AE60-4BE3-B435-D61DC38AB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4" name="άσκηση 1">
            <a:hlinkClick r:id="" action="ppaction://media"/>
            <a:extLst>
              <a:ext uri="{FF2B5EF4-FFF2-40B4-BE49-F238E27FC236}">
                <a16:creationId xmlns:a16="http://schemas.microsoft.com/office/drawing/2014/main" id="{B7889424-C527-4EB0-A24D-E23CABD08D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7797" y="60245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332656"/>
            <a:ext cx="5832648" cy="72008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Διάβασε το ποιηματάκι  και κιτρίνισε τα ου.</a:t>
            </a:r>
          </a:p>
        </p:txBody>
      </p:sp>
      <p:pic>
        <p:nvPicPr>
          <p:cNvPr id="3074" name="Picture 2">
            <a:hlinkClick r:id="rId4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1386721"/>
            <a:ext cx="906937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Οδηγία">
            <a:hlinkClick r:id="" action="ppaction://media"/>
            <a:extLst>
              <a:ext uri="{FF2B5EF4-FFF2-40B4-BE49-F238E27FC236}">
                <a16:creationId xmlns:a16="http://schemas.microsoft.com/office/drawing/2014/main" id="{A96151FA-376D-4C92-97FD-573D13FE0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176" y="59512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 01 - Μου χαρίζεις την ουρά σου; - Ου - Γλώσσα Α΄ Δημοτικού">
            <a:hlinkClick r:id="" action="ppaction://media"/>
            <a:extLst>
              <a:ext uri="{FF2B5EF4-FFF2-40B4-BE49-F238E27FC236}">
                <a16:creationId xmlns:a16="http://schemas.microsoft.com/office/drawing/2014/main" id="{A182514B-A665-4E7A-9A4D-CCDA14D07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531" y="260648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58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288317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tx1"/>
                </a:solidFill>
                <a:latin typeface="Aka-AcidGR-TotallyPlain" pitchFamily="2" charset="0"/>
                <a:ea typeface="Aka-AcidGR-TotallyPlain" pitchFamily="2" charset="0"/>
              </a:rPr>
              <a:t>Βάζω τόνο στις λέξεις και μαθαίνω τον κανόνα:</a:t>
            </a:r>
            <a:br>
              <a:rPr lang="el-GR" dirty="0">
                <a:latin typeface="Aka-AcidGR-TotallyPlain" pitchFamily="2" charset="0"/>
                <a:ea typeface="Aka-AcidGR-TotallyPlain" pitchFamily="2" charset="0"/>
              </a:rPr>
            </a:br>
            <a:r>
              <a:rPr lang="el-GR" sz="5300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myRetro" pitchFamily="50" charset="0"/>
              </a:rPr>
              <a:t>Το ου όταν τονίζεται ο τόνος πηγαίνει στο υ.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14282" y="357187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κουτα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786446" y="3714752"/>
            <a:ext cx="314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λουκουμι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143240" y="571501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κουπα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85720" y="571501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πουρο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2500298" y="3643314"/>
            <a:ext cx="314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κουδουνι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285720" y="4786322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κουκουλα</a:t>
            </a:r>
            <a:endParaRPr lang="el-GR" sz="5400" b="1" dirty="0">
              <a:latin typeface="Calibri" pitchFamily="34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3786182" y="4786322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μουρο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5715008" y="5934670"/>
            <a:ext cx="300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βουτυρο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6215074" y="4929198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ρουχο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2074242"/>
          </a:xfrm>
        </p:spPr>
        <p:txBody>
          <a:bodyPr>
            <a:noAutofit/>
          </a:bodyPr>
          <a:lstStyle/>
          <a:p>
            <a:r>
              <a:rPr lang="el-GR" sz="5400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myRetro" pitchFamily="50" charset="0"/>
              </a:rPr>
              <a:t>Το ου όταν τονίζεται ο τόνος πηγαίνει στο υ.</a:t>
            </a:r>
            <a:endParaRPr lang="el-GR" sz="5400" dirty="0">
              <a:ln w="6350">
                <a:solidFill>
                  <a:schemeClr val="tx1"/>
                </a:solidFill>
              </a:ln>
              <a:latin typeface="ChemyRetro" pitchFamily="50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214282" y="357187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βουλα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57158" y="464344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ουζο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85720" y="571501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τουβλο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857620" y="571501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σουπα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786050" y="471488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τουλι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2786050" y="364331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τουφα</a:t>
            </a:r>
            <a:endParaRPr lang="el-GR" sz="5400" b="1" dirty="0">
              <a:latin typeface="Calibri" pitchFamily="34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000760" y="364331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γουνα</a:t>
            </a:r>
            <a:endParaRPr lang="el-GR" sz="5400" b="1" dirty="0">
              <a:latin typeface="Calibri" pitchFamily="34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5643570" y="471488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Κουλα</a:t>
            </a:r>
            <a:endParaRPr lang="el-GR" sz="5400" b="1" dirty="0">
              <a:latin typeface="Calibri" pitchFamily="34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6500826" y="5643578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Ρουλα</a:t>
            </a:r>
            <a:endParaRPr lang="el-GR" sz="5400" b="1" dirty="0">
              <a:latin typeface="Calibri" pitchFamily="34" charset="0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642910" y="2571744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καμαρουλα</a:t>
            </a:r>
            <a:r>
              <a:rPr lang="el-GR" sz="5400" b="1" dirty="0">
                <a:latin typeface="Calibri" pitchFamily="34" charset="0"/>
              </a:rPr>
              <a:t> 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5572132" y="2643182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latin typeface="Calibri" pitchFamily="34" charset="0"/>
              </a:rPr>
              <a:t>χαζουλα</a:t>
            </a:r>
            <a:endParaRPr lang="el-GR" sz="54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400" dirty="0">
                <a:solidFill>
                  <a:schemeClr val="accent2">
                    <a:lumMod val="50000"/>
                  </a:schemeClr>
                </a:solidFill>
                <a:latin typeface="Aka-AcidGR-Chubby" pitchFamily="2" charset="-95"/>
                <a:ea typeface="Aka-AcidGR-Chubby" pitchFamily="2" charset="-95"/>
              </a:rPr>
              <a:t>Φτιάχνουμε τις παρακάτω λέξεις με τη γραμματοθήκη μας.</a:t>
            </a:r>
          </a:p>
        </p:txBody>
      </p:sp>
      <p:pic>
        <p:nvPicPr>
          <p:cNvPr id="4" name="3 - Θέση περιεχομένου" descr="colored-butterfly-source_iab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7554" y="4143380"/>
            <a:ext cx="1905000" cy="1857375"/>
          </a:xfrm>
        </p:spPr>
      </p:pic>
      <p:pic>
        <p:nvPicPr>
          <p:cNvPr id="5" name="4 - Εικόνα" descr="flower-clipart-01t.gif"/>
          <p:cNvPicPr>
            <a:picLocks noChangeAspect="1"/>
          </p:cNvPicPr>
          <p:nvPr/>
        </p:nvPicPr>
        <p:blipFill>
          <a:blip r:embed="rId3"/>
          <a:srcRect b="7500"/>
          <a:stretch>
            <a:fillRect/>
          </a:stretch>
        </p:blipFill>
        <p:spPr>
          <a:xfrm>
            <a:off x="6000760" y="2071678"/>
            <a:ext cx="2347800" cy="2643206"/>
          </a:xfrm>
          <a:prstGeom prst="rect">
            <a:avLst/>
          </a:prstGeom>
        </p:spPr>
      </p:pic>
      <p:pic>
        <p:nvPicPr>
          <p:cNvPr id="6" name="5 - Εικόνα" descr="Moving-picture-coindropping-in-piggy-bank-gif-animatio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2285992"/>
            <a:ext cx="1357322" cy="13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689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30291" t="12213" b="17233"/>
          <a:stretch/>
        </p:blipFill>
        <p:spPr bwMode="auto">
          <a:xfrm>
            <a:off x="0" y="188640"/>
            <a:ext cx="5383067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5" y="2016549"/>
            <a:ext cx="3990975" cy="4762500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4499992" y="188640"/>
            <a:ext cx="4644008" cy="1800200"/>
          </a:xfrm>
          <a:prstGeom prst="wedgeRoundRect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ln>
                  <a:solidFill>
                    <a:schemeClr val="tx1"/>
                  </a:solidFill>
                </a:ln>
                <a:latin typeface="Aka-AcidGR-Chubby" pitchFamily="2" charset="-95"/>
                <a:ea typeface="Aka-AcidGR-Chubby" pitchFamily="2" charset="-95"/>
              </a:rPr>
              <a:t>Εσύ τι ουρά θα χάριζες στο σκυλάκι;</a:t>
            </a:r>
          </a:p>
        </p:txBody>
      </p:sp>
    </p:spTree>
    <p:extLst>
      <p:ext uri="{BB962C8B-B14F-4D97-AF65-F5344CB8AC3E}">
        <p14:creationId xmlns:p14="http://schemas.microsoft.com/office/powerpoint/2010/main" val="383414277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357430"/>
            <a:ext cx="9144000" cy="1143000"/>
          </a:xfrm>
        </p:spPr>
        <p:txBody>
          <a:bodyPr>
            <a:noAutofit/>
          </a:bodyPr>
          <a:lstStyle/>
          <a:p>
            <a:br>
              <a:rPr lang="el-GR" sz="5400" dirty="0">
                <a:solidFill>
                  <a:schemeClr val="accent2">
                    <a:lumMod val="50000"/>
                  </a:schemeClr>
                </a:solidFill>
                <a:effectLst/>
                <a:latin typeface="Aka-AcidGR-Chubby" pitchFamily="2" charset="-95"/>
                <a:ea typeface="Aka-AcidGR-Chubby" pitchFamily="2" charset="-95"/>
              </a:rPr>
            </a:br>
            <a:r>
              <a:rPr lang="el-GR" sz="5400" dirty="0">
                <a:solidFill>
                  <a:schemeClr val="accent2">
                    <a:lumMod val="50000"/>
                  </a:schemeClr>
                </a:solidFill>
                <a:effectLst/>
                <a:latin typeface="Aka-AcidGR-Chubby" pitchFamily="2" charset="-95"/>
                <a:ea typeface="Aka-AcidGR-Chubby" pitchFamily="2" charset="-95"/>
              </a:rPr>
              <a:t>Σκεφτείτε μια ιστορία με κάποιο ζωάκι που θέλει κάτι να αλλάξει πάνω του και διηγηθείτε την στους γονείς ή στα αδέρφια σας.  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13" y="4725144"/>
            <a:ext cx="2339752" cy="2017863"/>
          </a:xfrm>
          <a:prstGeom prst="rect">
            <a:avLst/>
          </a:prstGeom>
        </p:spPr>
      </p:pic>
      <p:pic>
        <p:nvPicPr>
          <p:cNvPr id="4" name="Οδηγία">
            <a:hlinkClick r:id="" action="ppaction://media"/>
            <a:extLst>
              <a:ext uri="{FF2B5EF4-FFF2-40B4-BE49-F238E27FC236}">
                <a16:creationId xmlns:a16="http://schemas.microsoft.com/office/drawing/2014/main" id="{824FAF3A-D71F-493F-B31B-C9BA18B7C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4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53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099327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>
          <a:xfrm>
            <a:off x="755576" y="5589240"/>
            <a:ext cx="6048672" cy="1080120"/>
          </a:xfrm>
          <a:prstGeom prst="wedgeRoundRectCallout">
            <a:avLst>
              <a:gd name="adj1" fmla="val 61567"/>
              <a:gd name="adj2" fmla="val -16196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Τ</a:t>
            </a:r>
            <a:r>
              <a:rPr lang="en-US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ι </a:t>
            </a:r>
            <a:r>
              <a:rPr lang="en-US" sz="32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βλέπουμε</a:t>
            </a:r>
            <a:r>
              <a:rPr lang="en-US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στην</a:t>
            </a:r>
            <a:r>
              <a:rPr lang="en-US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εικόνα</a:t>
            </a:r>
            <a:r>
              <a:rPr lang="en-US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;  </a:t>
            </a:r>
            <a:r>
              <a:rPr lang="en-US" sz="32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Τι</a:t>
            </a:r>
            <a:r>
              <a:rPr lang="en-US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νομίζετε</a:t>
            </a:r>
            <a:r>
              <a:rPr lang="en-US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ότι</a:t>
            </a:r>
            <a:r>
              <a:rPr lang="en-US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συμβαίνει</a:t>
            </a:r>
            <a:r>
              <a:rPr lang="en-US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;</a:t>
            </a:r>
          </a:p>
        </p:txBody>
      </p:sp>
      <p:pic>
        <p:nvPicPr>
          <p:cNvPr id="6" name="Picture 5" descr="cars3.bmp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24328" y="5733256"/>
            <a:ext cx="1060240" cy="1000573"/>
          </a:xfrm>
          <a:prstGeom prst="rect">
            <a:avLst/>
          </a:prstGeom>
        </p:spPr>
      </p:pic>
      <p:pic>
        <p:nvPicPr>
          <p:cNvPr id="3" name="εικόνα">
            <a:hlinkClick r:id="" action="ppaction://media"/>
            <a:extLst>
              <a:ext uri="{FF2B5EF4-FFF2-40B4-BE49-F238E27FC236}">
                <a16:creationId xmlns:a16="http://schemas.microsoft.com/office/drawing/2014/main" id="{9EA5EDFC-939B-48D1-BC1F-F84232244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5446" y="615447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0"/>
            <a:ext cx="2771799" cy="166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Επεξήγηση με στρογγυλεμένο παραλληλόγραμμο"/>
          <p:cNvSpPr/>
          <p:nvPr/>
        </p:nvSpPr>
        <p:spPr>
          <a:xfrm>
            <a:off x="7358050" y="5143512"/>
            <a:ext cx="1785950" cy="1668724"/>
          </a:xfrm>
          <a:prstGeom prst="wedgeRoundRectCallout">
            <a:avLst>
              <a:gd name="adj1" fmla="val -94875"/>
              <a:gd name="adj2" fmla="val -31179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atin typeface="Aka-AcidGR-Chubby" pitchFamily="2" charset="-95"/>
                <a:ea typeface="Aka-AcidGR-Chubby" pitchFamily="2" charset="-95"/>
              </a:rPr>
              <a:t>Τι καιρό κάνει;</a:t>
            </a:r>
          </a:p>
        </p:txBody>
      </p:sp>
      <p:sp>
        <p:nvSpPr>
          <p:cNvPr id="7" name="6 - Επεξήγηση με στρογγυλεμένο παραλληλόγραμμο"/>
          <p:cNvSpPr/>
          <p:nvPr/>
        </p:nvSpPr>
        <p:spPr>
          <a:xfrm>
            <a:off x="6572264" y="3571876"/>
            <a:ext cx="1785950" cy="714380"/>
          </a:xfrm>
          <a:prstGeom prst="wedgeRoundRectCallout">
            <a:avLst>
              <a:gd name="adj1" fmla="val -88574"/>
              <a:gd name="adj2" fmla="val 62500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atin typeface="Aka-AcidGR-Chubby" pitchFamily="2" charset="-95"/>
                <a:ea typeface="Aka-AcidGR-Chubby" pitchFamily="2" charset="-95"/>
              </a:rPr>
              <a:t>Πού;</a:t>
            </a:r>
          </a:p>
        </p:txBody>
      </p:sp>
      <p:sp>
        <p:nvSpPr>
          <p:cNvPr id="8" name="7 - Επεξήγηση με στρογγυλεμένο παραλληλόγραμμο"/>
          <p:cNvSpPr/>
          <p:nvPr/>
        </p:nvSpPr>
        <p:spPr>
          <a:xfrm>
            <a:off x="4214810" y="2714620"/>
            <a:ext cx="1785950" cy="714380"/>
          </a:xfrm>
          <a:prstGeom prst="wedgeRoundRectCallout">
            <a:avLst>
              <a:gd name="adj1" fmla="val -11381"/>
              <a:gd name="adj2" fmla="val 157022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atin typeface="Aka-AcidGR-Chubby" pitchFamily="2" charset="-95"/>
                <a:ea typeface="Aka-AcidGR-Chubby" pitchFamily="2" charset="-95"/>
              </a:rPr>
              <a:t>Πότε;</a:t>
            </a:r>
          </a:p>
        </p:txBody>
      </p:sp>
      <p:sp>
        <p:nvSpPr>
          <p:cNvPr id="9" name="8 - Επεξήγηση με στρογγυλεμένο παραλληλόγραμμο"/>
          <p:cNvSpPr/>
          <p:nvPr/>
        </p:nvSpPr>
        <p:spPr>
          <a:xfrm>
            <a:off x="2143108" y="3071810"/>
            <a:ext cx="1828816" cy="542932"/>
          </a:xfrm>
          <a:prstGeom prst="wedgeRoundRectCallout">
            <a:avLst>
              <a:gd name="adj1" fmla="val 49591"/>
              <a:gd name="adj2" fmla="val 133909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atin typeface="Aka-AcidGR-Chubby" pitchFamily="2" charset="-95"/>
                <a:ea typeface="Aka-AcidGR-Chubby" pitchFamily="2" charset="-95"/>
              </a:rPr>
              <a:t>Ποιοι;</a:t>
            </a:r>
          </a:p>
        </p:txBody>
      </p:sp>
      <p:pic>
        <p:nvPicPr>
          <p:cNvPr id="10" name="9 - Εικόνα" descr="spagentoso.g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7620" y="4314200"/>
            <a:ext cx="1671640" cy="2543800"/>
          </a:xfrm>
          <a:prstGeom prst="rect">
            <a:avLst/>
          </a:prstGeom>
        </p:spPr>
      </p:pic>
      <p:pic>
        <p:nvPicPr>
          <p:cNvPr id="2" name="Ανάγνωση">
            <a:hlinkClick r:id="" action="ppaction://media"/>
            <a:extLst>
              <a:ext uri="{FF2B5EF4-FFF2-40B4-BE49-F238E27FC236}">
                <a16:creationId xmlns:a16="http://schemas.microsoft.com/office/drawing/2014/main" id="{79FA0F42-ABED-4A88-A842-F1FCE097A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85371" y="877396"/>
            <a:ext cx="487363" cy="487363"/>
          </a:xfrm>
          <a:prstGeom prst="rect">
            <a:avLst/>
          </a:prstGeom>
        </p:spPr>
      </p:pic>
      <p:pic>
        <p:nvPicPr>
          <p:cNvPr id="3" name="Ποιοι">
            <a:hlinkClick r:id="" action="ppaction://media"/>
            <a:extLst>
              <a:ext uri="{FF2B5EF4-FFF2-40B4-BE49-F238E27FC236}">
                <a16:creationId xmlns:a16="http://schemas.microsoft.com/office/drawing/2014/main" id="{6C586F63-0F33-49DC-BD1F-73DDF6DC46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4211" y="3821856"/>
            <a:ext cx="487363" cy="487363"/>
          </a:xfrm>
          <a:prstGeom prst="rect">
            <a:avLst/>
          </a:prstGeom>
        </p:spPr>
      </p:pic>
      <p:pic>
        <p:nvPicPr>
          <p:cNvPr id="4" name="Πότε">
            <a:hlinkClick r:id="" action="ppaction://media"/>
            <a:extLst>
              <a:ext uri="{FF2B5EF4-FFF2-40B4-BE49-F238E27FC236}">
                <a16:creationId xmlns:a16="http://schemas.microsoft.com/office/drawing/2014/main" id="{87C77DF3-CB5B-42BA-BCAE-72B2C5EF51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6564" y="5196197"/>
            <a:ext cx="487363" cy="487363"/>
          </a:xfrm>
          <a:prstGeom prst="rect">
            <a:avLst/>
          </a:prstGeom>
        </p:spPr>
      </p:pic>
      <p:pic>
        <p:nvPicPr>
          <p:cNvPr id="11" name="Πού">
            <a:hlinkClick r:id="" action="ppaction://media"/>
            <a:extLst>
              <a:ext uri="{FF2B5EF4-FFF2-40B4-BE49-F238E27FC236}">
                <a16:creationId xmlns:a16="http://schemas.microsoft.com/office/drawing/2014/main" id="{5D0A42A0-3026-480A-ABB8-528FB65BE28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2880" y="4509120"/>
            <a:ext cx="487363" cy="487363"/>
          </a:xfrm>
          <a:prstGeom prst="rect">
            <a:avLst/>
          </a:prstGeom>
        </p:spPr>
      </p:pic>
      <p:pic>
        <p:nvPicPr>
          <p:cNvPr id="12" name="Τι">
            <a:hlinkClick r:id="" action="ppaction://media"/>
            <a:extLst>
              <a:ext uri="{FF2B5EF4-FFF2-40B4-BE49-F238E27FC236}">
                <a16:creationId xmlns:a16="http://schemas.microsoft.com/office/drawing/2014/main" id="{E3E0CBAF-22BE-4F44-8A5E-5EB164F0079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2880" y="596061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5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8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567056"/>
            <a:ext cx="8640960" cy="529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2771799" cy="166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91880" y="1628800"/>
            <a:ext cx="1656184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4008" y="4077072"/>
            <a:ext cx="1656184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6176" y="2708920"/>
            <a:ext cx="792088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9792" y="3140968"/>
            <a:ext cx="1080120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80112" y="3645024"/>
            <a:ext cx="1440160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80312" y="3140968"/>
            <a:ext cx="1080120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20272" y="3645024"/>
            <a:ext cx="1008112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47664" y="4509120"/>
            <a:ext cx="1080120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75656" y="5373216"/>
            <a:ext cx="1080120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24128" y="5877272"/>
            <a:ext cx="1080120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47664" y="3573016"/>
            <a:ext cx="1440160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91680" y="6237312"/>
            <a:ext cx="720080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83968" y="3573016"/>
            <a:ext cx="792088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956376" y="3645024"/>
            <a:ext cx="792088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55776" y="4509120"/>
            <a:ext cx="792088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72000" y="4941168"/>
            <a:ext cx="792088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411760" y="6237312"/>
            <a:ext cx="792088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68344" y="2708920"/>
            <a:ext cx="792088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475656" y="4941168"/>
            <a:ext cx="1728192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83768" y="5373216"/>
            <a:ext cx="792088" cy="4236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6632"/>
            <a:ext cx="827689" cy="1142256"/>
          </a:xfrm>
          <a:prstGeom prst="rect">
            <a:avLst/>
          </a:prstGeom>
        </p:spPr>
      </p:pic>
      <p:sp>
        <p:nvSpPr>
          <p:cNvPr id="26" name="Rounded Rectangular Callout 4"/>
          <p:cNvSpPr/>
          <p:nvPr/>
        </p:nvSpPr>
        <p:spPr>
          <a:xfrm>
            <a:off x="4572000" y="178768"/>
            <a:ext cx="4448022" cy="1080120"/>
          </a:xfrm>
          <a:prstGeom prst="wedgeRoundRectCallout">
            <a:avLst>
              <a:gd name="adj1" fmla="val -58351"/>
              <a:gd name="adj2" fmla="val -2086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Κοιτάξτε τις λέξεις.</a:t>
            </a:r>
            <a:endParaRPr lang="en-US" sz="3200" b="1" dirty="0">
              <a:solidFill>
                <a:schemeClr val="bg1"/>
              </a:solidFill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27" name="Rounded Rectangular Callout 4"/>
          <p:cNvSpPr/>
          <p:nvPr/>
        </p:nvSpPr>
        <p:spPr>
          <a:xfrm>
            <a:off x="4538108" y="177160"/>
            <a:ext cx="4448022" cy="1080120"/>
          </a:xfrm>
          <a:prstGeom prst="wedgeRoundRectCallout">
            <a:avLst>
              <a:gd name="adj1" fmla="val -58351"/>
              <a:gd name="adj2" fmla="val -208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Τι κοινό έχουν;</a:t>
            </a:r>
            <a:endParaRPr lang="en-US" sz="3200" b="1" dirty="0">
              <a:solidFill>
                <a:schemeClr val="bg1"/>
              </a:solidFill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2" name="κιτρινίζω">
            <a:hlinkClick r:id="" action="ppaction://media"/>
            <a:extLst>
              <a:ext uri="{FF2B5EF4-FFF2-40B4-BE49-F238E27FC236}">
                <a16:creationId xmlns:a16="http://schemas.microsoft.com/office/drawing/2014/main" id="{365316DB-D2A4-4A94-B69C-1120B9C9B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4702" y="560593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6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3331" y="0"/>
            <a:ext cx="4834880" cy="1143000"/>
          </a:xfrm>
        </p:spPr>
        <p:txBody>
          <a:bodyPr>
            <a:noAutofit/>
          </a:bodyPr>
          <a:lstStyle/>
          <a:p>
            <a:r>
              <a:rPr lang="el-GR" sz="4000" dirty="0">
                <a:ln w="6350">
                  <a:solidFill>
                    <a:schemeClr val="tx1"/>
                  </a:solidFill>
                </a:ln>
                <a:solidFill>
                  <a:schemeClr val="tx2"/>
                </a:solidFill>
                <a:effectLst/>
                <a:latin typeface="Aka-AcidGR5yearsold" pitchFamily="2" charset="-95"/>
                <a:ea typeface="Aka-AcidGR5yearsold" pitchFamily="2" charset="-95"/>
              </a:rPr>
              <a:t>Δ</a:t>
            </a:r>
            <a:r>
              <a:rPr lang="en-US" sz="4000" dirty="0" err="1">
                <a:ln w="6350">
                  <a:solidFill>
                    <a:schemeClr val="tx1"/>
                  </a:solidFill>
                </a:ln>
                <a:solidFill>
                  <a:schemeClr val="tx2"/>
                </a:solidFill>
                <a:effectLst/>
                <a:latin typeface="Aka-AcidGR5yearsold" pitchFamily="2" charset="-95"/>
                <a:ea typeface="Aka-AcidGR5yearsold" pitchFamily="2" charset="-95"/>
              </a:rPr>
              <a:t>ιαβάζουμε</a:t>
            </a:r>
            <a:r>
              <a:rPr lang="en-US" sz="4000" dirty="0">
                <a:ln w="6350">
                  <a:solidFill>
                    <a:schemeClr val="tx1"/>
                  </a:solidFill>
                </a:ln>
                <a:solidFill>
                  <a:schemeClr val="tx2"/>
                </a:solidFill>
                <a:effectLst/>
                <a:latin typeface="Aka-AcidGR5yearsold" pitchFamily="2" charset="-95"/>
                <a:ea typeface="Aka-AcidGR5yearsold" pitchFamily="2" charset="-95"/>
              </a:rPr>
              <a:t> </a:t>
            </a:r>
            <a:r>
              <a:rPr lang="en-US" sz="4000" dirty="0" err="1">
                <a:ln w="6350">
                  <a:solidFill>
                    <a:schemeClr val="tx1"/>
                  </a:solidFill>
                </a:ln>
                <a:solidFill>
                  <a:schemeClr val="tx2"/>
                </a:solidFill>
                <a:effectLst/>
                <a:latin typeface="Aka-AcidGR5yearsold" pitchFamily="2" charset="-95"/>
                <a:ea typeface="Aka-AcidGR5yearsold" pitchFamily="2" charset="-95"/>
              </a:rPr>
              <a:t>τις</a:t>
            </a:r>
            <a:r>
              <a:rPr lang="en-US" sz="4000" dirty="0">
                <a:ln w="6350">
                  <a:solidFill>
                    <a:schemeClr val="tx1"/>
                  </a:solidFill>
                </a:ln>
                <a:solidFill>
                  <a:schemeClr val="tx2"/>
                </a:solidFill>
                <a:effectLst/>
                <a:latin typeface="Aka-AcidGR5yearsold" pitchFamily="2" charset="-95"/>
                <a:ea typeface="Aka-AcidGR5yearsold" pitchFamily="2" charset="-95"/>
              </a:rPr>
              <a:t> </a:t>
            </a:r>
            <a:r>
              <a:rPr lang="en-US" sz="4000" dirty="0" err="1">
                <a:ln w="6350">
                  <a:solidFill>
                    <a:schemeClr val="tx1"/>
                  </a:solidFill>
                </a:ln>
                <a:solidFill>
                  <a:schemeClr val="tx2"/>
                </a:solidFill>
                <a:effectLst/>
                <a:latin typeface="Aka-AcidGR5yearsold" pitchFamily="2" charset="-95"/>
                <a:ea typeface="Aka-AcidGR5yearsold" pitchFamily="2" charset="-95"/>
              </a:rPr>
              <a:t>λέξεις</a:t>
            </a:r>
            <a:r>
              <a:rPr lang="en-US" sz="4000" dirty="0">
                <a:ln w="6350">
                  <a:solidFill>
                    <a:schemeClr val="tx1"/>
                  </a:solidFill>
                </a:ln>
                <a:solidFill>
                  <a:schemeClr val="tx2"/>
                </a:solidFill>
                <a:effectLst/>
                <a:latin typeface="Aka-AcidGR5yearsold" pitchFamily="2" charset="-95"/>
                <a:ea typeface="Aka-AcidGR5yearsold" pitchFamily="2" charset="-95"/>
              </a:rPr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6712"/>
            <a:ext cx="3099850" cy="89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636912"/>
            <a:ext cx="1792470" cy="81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717032"/>
            <a:ext cx="248067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1412776"/>
            <a:ext cx="362031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5085184"/>
            <a:ext cx="335306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772" y="5733256"/>
            <a:ext cx="304781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3501008"/>
            <a:ext cx="175773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03" y="116632"/>
            <a:ext cx="827689" cy="1142256"/>
          </a:xfrm>
          <a:prstGeom prst="rect">
            <a:avLst/>
          </a:prstGeom>
        </p:spPr>
      </p:pic>
      <p:pic>
        <p:nvPicPr>
          <p:cNvPr id="3" name="διαβάζω">
            <a:hlinkClick r:id="" action="ppaction://media"/>
            <a:extLst>
              <a:ext uri="{FF2B5EF4-FFF2-40B4-BE49-F238E27FC236}">
                <a16:creationId xmlns:a16="http://schemas.microsoft.com/office/drawing/2014/main" id="{41DF1E1A-30E6-4176-91B0-FED212C81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97076" y="69467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251520" y="188640"/>
            <a:ext cx="85699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emyRetro" pitchFamily="50" charset="0"/>
              </a:rPr>
              <a:t>Η ιστορία του ο και του υ</a:t>
            </a:r>
          </a:p>
        </p:txBody>
      </p:sp>
      <p:pic>
        <p:nvPicPr>
          <p:cNvPr id="2" name="TRACK 03 -Η ιστορία του ο και του υ (ου)">
            <a:hlinkClick r:id="" action="ppaction://media"/>
            <a:extLst>
              <a:ext uri="{FF2B5EF4-FFF2-40B4-BE49-F238E27FC236}">
                <a16:creationId xmlns:a16="http://schemas.microsoft.com/office/drawing/2014/main" id="{825B4A4E-B53F-42A2-A229-259D9F4699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196752"/>
            <a:ext cx="8418853" cy="473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54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n w="63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  <a:effectLst/>
                <a:latin typeface="Aka-AcidGR5yearsold" pitchFamily="2" charset="-95"/>
                <a:ea typeface="Aka-AcidGR5yearsold" pitchFamily="2" charset="-95"/>
              </a:rPr>
              <a:t>Λέμε λέξεις με ου</a:t>
            </a:r>
          </a:p>
        </p:txBody>
      </p:sp>
      <p:pic>
        <p:nvPicPr>
          <p:cNvPr id="4" name="3 - Θέση περιεχομένου" descr="wand.gi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57422" y="1357298"/>
            <a:ext cx="4591075" cy="2574435"/>
          </a:xfrm>
        </p:spPr>
      </p:pic>
      <p:sp>
        <p:nvSpPr>
          <p:cNvPr id="5" name="4 - Επεξήγηση με στρογγυλεμένο παραλληλόγραμμο"/>
          <p:cNvSpPr/>
          <p:nvPr/>
        </p:nvSpPr>
        <p:spPr>
          <a:xfrm>
            <a:off x="1714480" y="3717032"/>
            <a:ext cx="7322016" cy="2712364"/>
          </a:xfrm>
          <a:prstGeom prst="wedgeRoundRectCallout">
            <a:avLst>
              <a:gd name="adj1" fmla="val -55046"/>
              <a:gd name="adj2" fmla="val -796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ka-AcidGR-TotallyPlain" pitchFamily="2" charset="0"/>
                <a:ea typeface="Aka-AcidGR-TotallyPlain" pitchFamily="2" charset="0"/>
              </a:rPr>
              <a:t>Σκέφτομαι και λέω λέξεις που έχουν</a:t>
            </a:r>
            <a:endParaRPr lang="en-US" sz="3600" b="1" dirty="0">
              <a:solidFill>
                <a:schemeClr val="bg1">
                  <a:lumMod val="85000"/>
                  <a:lumOff val="15000"/>
                </a:schemeClr>
              </a:solidFill>
              <a:latin typeface="Aka-AcidGR-TotallyPlain" pitchFamily="2" charset="0"/>
              <a:ea typeface="Aka-AcidGR-TotallyPlain" pitchFamily="2" charset="0"/>
            </a:endParaRPr>
          </a:p>
          <a:p>
            <a:pPr algn="ctr"/>
            <a:r>
              <a:rPr lang="el-GR" sz="3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ka-AcidGR-TotallyPlain" pitchFamily="2" charset="0"/>
                <a:ea typeface="Aka-AcidGR-TotallyPlain" pitchFamily="2" charset="0"/>
              </a:rPr>
              <a:t> </a:t>
            </a:r>
            <a:r>
              <a:rPr lang="el-GR" sz="6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ka-AcidGR-TotallyPlain" pitchFamily="2" charset="0"/>
                <a:ea typeface="Aka-AcidGR-TotallyPlain" pitchFamily="2" charset="0"/>
              </a:rPr>
              <a:t>ου</a:t>
            </a:r>
          </a:p>
        </p:txBody>
      </p:sp>
      <p:pic>
        <p:nvPicPr>
          <p:cNvPr id="6" name="5 - Εικόνα" descr="Lumier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4764132"/>
            <a:ext cx="2161766" cy="1665264"/>
          </a:xfrm>
          <a:prstGeom prst="rect">
            <a:avLst/>
          </a:prstGeom>
        </p:spPr>
      </p:pic>
      <p:pic>
        <p:nvPicPr>
          <p:cNvPr id="3" name="Λέξεις ου">
            <a:hlinkClick r:id="" action="ppaction://media"/>
            <a:extLst>
              <a:ext uri="{FF2B5EF4-FFF2-40B4-BE49-F238E27FC236}">
                <a16:creationId xmlns:a16="http://schemas.microsoft.com/office/drawing/2014/main" id="{525F293A-B8E0-46C4-A763-BE2ED5CE7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535308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Έλλειψη 3"/>
          <p:cNvSpPr/>
          <p:nvPr/>
        </p:nvSpPr>
        <p:spPr>
          <a:xfrm>
            <a:off x="827584" y="1192588"/>
            <a:ext cx="2088232" cy="194421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Έλλειψη 4"/>
          <p:cNvSpPr/>
          <p:nvPr/>
        </p:nvSpPr>
        <p:spPr>
          <a:xfrm>
            <a:off x="5220072" y="1353717"/>
            <a:ext cx="2088232" cy="194421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398653" y="1441421"/>
            <a:ext cx="9460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π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499395" y="1602550"/>
            <a:ext cx="15295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2344746" y="4005064"/>
            <a:ext cx="4063458" cy="2016224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/>
          <p:cNvSpPr/>
          <p:nvPr/>
        </p:nvSpPr>
        <p:spPr>
          <a:xfrm>
            <a:off x="3084273" y="4149080"/>
            <a:ext cx="22910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που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cxnSp>
        <p:nvCxnSpPr>
          <p:cNvPr id="11" name="Ευθύγραμμο βέλος σύνδεσης 10"/>
          <p:cNvCxnSpPr/>
          <p:nvPr/>
        </p:nvCxnSpPr>
        <p:spPr>
          <a:xfrm>
            <a:off x="2596888" y="2885410"/>
            <a:ext cx="750976" cy="11196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flipH="1">
            <a:off x="4713565" y="2887971"/>
            <a:ext cx="661720" cy="111709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Ορθογώνιο 19"/>
          <p:cNvSpPr/>
          <p:nvPr/>
        </p:nvSpPr>
        <p:spPr>
          <a:xfrm>
            <a:off x="1398653" y="1441421"/>
            <a:ext cx="9573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ρ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21" name="Ορθογώνιο 20"/>
          <p:cNvSpPr/>
          <p:nvPr/>
        </p:nvSpPr>
        <p:spPr>
          <a:xfrm>
            <a:off x="3078662" y="4278933"/>
            <a:ext cx="23022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ρου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1390824" y="1412776"/>
            <a:ext cx="98296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κ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3218238" y="4431333"/>
            <a:ext cx="23278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κου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24" name="Ορθογώνιο 23"/>
          <p:cNvSpPr/>
          <p:nvPr/>
        </p:nvSpPr>
        <p:spPr>
          <a:xfrm>
            <a:off x="1307283" y="1503261"/>
            <a:ext cx="10374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λ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3190986" y="4431333"/>
            <a:ext cx="23823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 err="1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λου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26" name="Ορθογώνιο 25"/>
          <p:cNvSpPr/>
          <p:nvPr/>
        </p:nvSpPr>
        <p:spPr>
          <a:xfrm>
            <a:off x="1331640" y="1412776"/>
            <a:ext cx="9557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μ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27" name="Ορθογώνιο 26"/>
          <p:cNvSpPr/>
          <p:nvPr/>
        </p:nvSpPr>
        <p:spPr>
          <a:xfrm>
            <a:off x="3084273" y="4289901"/>
            <a:ext cx="23006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μου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28" name="Ορθογώνιο 27"/>
          <p:cNvSpPr/>
          <p:nvPr/>
        </p:nvSpPr>
        <p:spPr>
          <a:xfrm>
            <a:off x="1532130" y="1565176"/>
            <a:ext cx="8595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ν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29" name="Ορθογώνιο 28"/>
          <p:cNvSpPr/>
          <p:nvPr/>
        </p:nvSpPr>
        <p:spPr>
          <a:xfrm>
            <a:off x="3206216" y="4416392"/>
            <a:ext cx="22044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νου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30" name="Ορθογώνιο 29"/>
          <p:cNvSpPr/>
          <p:nvPr/>
        </p:nvSpPr>
        <p:spPr>
          <a:xfrm>
            <a:off x="1466406" y="1446554"/>
            <a:ext cx="9909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χ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31" name="Ορθογώνιο 30"/>
          <p:cNvSpPr/>
          <p:nvPr/>
        </p:nvSpPr>
        <p:spPr>
          <a:xfrm>
            <a:off x="3084273" y="4289901"/>
            <a:ext cx="23358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χου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32" name="Ορθογώνιο 31"/>
          <p:cNvSpPr/>
          <p:nvPr/>
        </p:nvSpPr>
        <p:spPr>
          <a:xfrm>
            <a:off x="1532130" y="1515476"/>
            <a:ext cx="8899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σ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33" name="Ορθογώνιο 32"/>
          <p:cNvSpPr/>
          <p:nvPr/>
        </p:nvSpPr>
        <p:spPr>
          <a:xfrm>
            <a:off x="3112324" y="4289901"/>
            <a:ext cx="22349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σου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34" name="Ορθογώνιο 33"/>
          <p:cNvSpPr/>
          <p:nvPr/>
        </p:nvSpPr>
        <p:spPr>
          <a:xfrm>
            <a:off x="1599455" y="1478411"/>
            <a:ext cx="7248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5yearsold" pitchFamily="2" charset="-95"/>
                <a:ea typeface="Aka-AcidGR5yearsold" pitchFamily="2" charset="-95"/>
              </a:rPr>
              <a:t>γ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ka-AcidGR5yearsold" pitchFamily="2" charset="-95"/>
              <a:ea typeface="Aka-AcidGR5yearsold" pitchFamily="2" charset="-95"/>
            </a:endParaRPr>
          </a:p>
        </p:txBody>
      </p:sp>
      <p:sp>
        <p:nvSpPr>
          <p:cNvPr id="35" name="Ορθογώνιο 34"/>
          <p:cNvSpPr/>
          <p:nvPr/>
        </p:nvSpPr>
        <p:spPr>
          <a:xfrm>
            <a:off x="3102501" y="4304774"/>
            <a:ext cx="20697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 err="1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5yearsold" pitchFamily="2" charset="-95"/>
                <a:ea typeface="Aka-AcidGR5yearsold" pitchFamily="2" charset="-95"/>
              </a:rPr>
              <a:t>γ</a:t>
            </a:r>
            <a:r>
              <a:rPr lang="el-GR" sz="8800" b="1" dirty="0" err="1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36" name="Ορθογώνιο 35"/>
          <p:cNvSpPr/>
          <p:nvPr/>
        </p:nvSpPr>
        <p:spPr>
          <a:xfrm>
            <a:off x="1468010" y="1565176"/>
            <a:ext cx="9877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θ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37" name="Ορθογώνιο 36"/>
          <p:cNvSpPr/>
          <p:nvPr/>
        </p:nvSpPr>
        <p:spPr>
          <a:xfrm>
            <a:off x="3123454" y="4457174"/>
            <a:ext cx="23326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 err="1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θ</a:t>
            </a:r>
            <a:r>
              <a:rPr lang="el-GR" sz="8800" b="1" dirty="0" err="1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38" name="Ορθογώνιο 37"/>
          <p:cNvSpPr/>
          <p:nvPr/>
        </p:nvSpPr>
        <p:spPr>
          <a:xfrm>
            <a:off x="1474981" y="1565176"/>
            <a:ext cx="81464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τ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39" name="Ορθογώνιο 38"/>
          <p:cNvSpPr/>
          <p:nvPr/>
        </p:nvSpPr>
        <p:spPr>
          <a:xfrm>
            <a:off x="3060506" y="4416392"/>
            <a:ext cx="21595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τ</a:t>
            </a:r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40" name="Ορθογώνιο 39"/>
          <p:cNvSpPr/>
          <p:nvPr/>
        </p:nvSpPr>
        <p:spPr>
          <a:xfrm>
            <a:off x="1387433" y="1515476"/>
            <a:ext cx="9573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ζ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sp>
        <p:nvSpPr>
          <p:cNvPr id="41" name="Ορθογώνιο 40"/>
          <p:cNvSpPr/>
          <p:nvPr/>
        </p:nvSpPr>
        <p:spPr>
          <a:xfrm>
            <a:off x="2989172" y="4453966"/>
            <a:ext cx="23022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dirty="0" err="1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ζ</a:t>
            </a:r>
            <a:r>
              <a:rPr lang="el-GR" sz="8800" b="1" dirty="0" err="1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</a:rPr>
              <a:t>ου</a:t>
            </a:r>
            <a:endParaRPr lang="el-GR" sz="8800" b="1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</a:endParaRPr>
          </a:p>
        </p:txBody>
      </p:sp>
      <p:pic>
        <p:nvPicPr>
          <p:cNvPr id="42" name="Εικόνα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88" y="209843"/>
            <a:ext cx="3020522" cy="1925583"/>
          </a:xfrm>
          <a:prstGeom prst="rect">
            <a:avLst/>
          </a:prstGeom>
        </p:spPr>
      </p:pic>
      <p:sp>
        <p:nvSpPr>
          <p:cNvPr id="43" name="Επεξήγηση με στρογγυλεμένο παραλληλόγραμμο 42"/>
          <p:cNvSpPr/>
          <p:nvPr/>
        </p:nvSpPr>
        <p:spPr>
          <a:xfrm>
            <a:off x="4713565" y="185196"/>
            <a:ext cx="4099575" cy="770885"/>
          </a:xfrm>
          <a:prstGeom prst="wedgeRoundRectCallout">
            <a:avLst>
              <a:gd name="adj1" fmla="val -53723"/>
              <a:gd name="adj2" fmla="val 30333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latin typeface="Aka-AcidGR-DiaryGirl" pitchFamily="2" charset="-95"/>
                <a:ea typeface="Aka-AcidGR-DiaryGirl" pitchFamily="2" charset="-95"/>
              </a:rPr>
              <a:t>Διαβάζουμε δυνατά!</a:t>
            </a:r>
          </a:p>
        </p:txBody>
      </p:sp>
      <p:pic>
        <p:nvPicPr>
          <p:cNvPr id="2" name="Συλλαβές ου">
            <a:hlinkClick r:id="" action="ppaction://media"/>
            <a:extLst>
              <a:ext uri="{FF2B5EF4-FFF2-40B4-BE49-F238E27FC236}">
                <a16:creationId xmlns:a16="http://schemas.microsoft.com/office/drawing/2014/main" id="{BDED2824-545C-467C-AF0D-1C0E6BD06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3750" y="117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7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5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  <p:bldP spid="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567056"/>
            <a:ext cx="8640960" cy="529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2771799" cy="166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Επεξήγηση με στρογγυλεμένο παραλληλόγραμμο"/>
          <p:cNvSpPr/>
          <p:nvPr/>
        </p:nvSpPr>
        <p:spPr>
          <a:xfrm>
            <a:off x="6072198" y="2643182"/>
            <a:ext cx="3071802" cy="3571900"/>
          </a:xfrm>
          <a:prstGeom prst="wedgeRoundRectCallout">
            <a:avLst>
              <a:gd name="adj1" fmla="val -73691"/>
              <a:gd name="adj2" fmla="val -7604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Bookman Old Style" pitchFamily="18" charset="0"/>
              </a:rPr>
              <a:t>Έπρεπε ή όχι να δώσουν στον σκύλο την ουρά τους τα άλλα ζώα; Ποια είναι η γνώμη σου;</a:t>
            </a:r>
          </a:p>
        </p:txBody>
      </p:sp>
      <p:pic>
        <p:nvPicPr>
          <p:cNvPr id="7" name="6 - Εικόνα" descr="agentdott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7554" y="3714752"/>
            <a:ext cx="2286016" cy="248576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6632"/>
            <a:ext cx="827689" cy="1142256"/>
          </a:xfrm>
          <a:prstGeom prst="rect">
            <a:avLst/>
          </a:prstGeom>
        </p:spPr>
      </p:pic>
      <p:sp>
        <p:nvSpPr>
          <p:cNvPr id="9" name="Rounded Rectangular Callout 4"/>
          <p:cNvSpPr/>
          <p:nvPr/>
        </p:nvSpPr>
        <p:spPr>
          <a:xfrm>
            <a:off x="4538108" y="177160"/>
            <a:ext cx="4448022" cy="1080120"/>
          </a:xfrm>
          <a:prstGeom prst="wedgeRoundRectCallout">
            <a:avLst>
              <a:gd name="adj1" fmla="val -58351"/>
              <a:gd name="adj2" fmla="val -208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Διαβάζουμε όλοι μαζί!</a:t>
            </a:r>
            <a:endParaRPr lang="en-US" sz="3200" b="1" dirty="0">
              <a:solidFill>
                <a:schemeClr val="bg1"/>
              </a:solidFill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2" name="Ανάγνωση">
            <a:hlinkClick r:id="" action="ppaction://media"/>
            <a:extLst>
              <a:ext uri="{FF2B5EF4-FFF2-40B4-BE49-F238E27FC236}">
                <a16:creationId xmlns:a16="http://schemas.microsoft.com/office/drawing/2014/main" id="{26E6CF9C-907B-45E2-8CC2-03222F70C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2400" y="1078085"/>
            <a:ext cx="487363" cy="487363"/>
          </a:xfrm>
          <a:prstGeom prst="rect">
            <a:avLst/>
          </a:prstGeom>
        </p:spPr>
      </p:pic>
      <p:pic>
        <p:nvPicPr>
          <p:cNvPr id="3" name="Ερώτηση">
            <a:hlinkClick r:id="" action="ppaction://media"/>
            <a:extLst>
              <a:ext uri="{FF2B5EF4-FFF2-40B4-BE49-F238E27FC236}">
                <a16:creationId xmlns:a16="http://schemas.microsoft.com/office/drawing/2014/main" id="{25FF07E0-8D74-4868-B99F-30438DD7B2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97035" y="601914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1119</TotalTime>
  <Words>301</Words>
  <Application>Microsoft Office PowerPoint</Application>
  <PresentationFormat>On-screen Show (4:3)</PresentationFormat>
  <Paragraphs>83</Paragraphs>
  <Slides>19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Aka-AcidGR5yearsold</vt:lpstr>
      <vt:lpstr>Aka-AcidGR-Chubby</vt:lpstr>
      <vt:lpstr>Aka-AcidGR-DiaryGirl</vt:lpstr>
      <vt:lpstr>Aka-AcidGR-TotallyPlain</vt:lpstr>
      <vt:lpstr>Arial</vt:lpstr>
      <vt:lpstr>Book Antiqua</vt:lpstr>
      <vt:lpstr>Bookman Old Style</vt:lpstr>
      <vt:lpstr>Calibri</vt:lpstr>
      <vt:lpstr>ChemyRetro</vt:lpstr>
      <vt:lpstr>Lucida Sans</vt:lpstr>
      <vt:lpstr>Times New Roman</vt:lpstr>
      <vt:lpstr>Wingdings</vt:lpstr>
      <vt:lpstr>Wingdings 2</vt:lpstr>
      <vt:lpstr>Wingdings 3</vt:lpstr>
      <vt:lpstr>Apex</vt:lpstr>
      <vt:lpstr>Μου χαρίζεις την ουρά σου;</vt:lpstr>
      <vt:lpstr>PowerPoint Presentation</vt:lpstr>
      <vt:lpstr>PowerPoint Presentation</vt:lpstr>
      <vt:lpstr>PowerPoint Presentation</vt:lpstr>
      <vt:lpstr>Διαβάζουμε τις λέξεις.</vt:lpstr>
      <vt:lpstr>PowerPoint Presentation</vt:lpstr>
      <vt:lpstr>Λέμε λέξεις με ου</vt:lpstr>
      <vt:lpstr>PowerPoint Presentation</vt:lpstr>
      <vt:lpstr>PowerPoint Presentation</vt:lpstr>
      <vt:lpstr>Αριθμούμε τις προτάσεις του κειμένου. Ρίχνω το ζάρι και διαβάζω την πρόταση που μου δείχνει η ένδειξη του ζαριού.</vt:lpstr>
      <vt:lpstr>Γράφουμε ου στον αέρα και με το δάχτυλό  μας στην παλάμη μας και πάνω στο γραφείο μ ας .</vt:lpstr>
      <vt:lpstr>PowerPoint Presentation</vt:lpstr>
      <vt:lpstr>Διάβασε το ποιηματάκι  και κιτρίνισε τα ου.</vt:lpstr>
      <vt:lpstr>PowerPoint Presentation</vt:lpstr>
      <vt:lpstr>Βάζω τόνο στις λέξεις και μαθαίνω τον κανόνα: Το ου όταν τονίζεται ο τόνος πηγαίνει στο υ.</vt:lpstr>
      <vt:lpstr>Το ου όταν τονίζεται ο τόνος πηγαίνει στο υ.</vt:lpstr>
      <vt:lpstr>Φτιάχνουμε τις παρακάτω λέξεις με τη γραμματοθήκη μας.</vt:lpstr>
      <vt:lpstr>PowerPoint Presentation</vt:lpstr>
      <vt:lpstr> Σκεφτείτε μια ιστορία με κάποιο ζωάκι που θέλει κάτι να αλλάξει πάνω του και διηγηθείτε την στους γονείς ή στα αδέρφια σας.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Μου χαρίζεις την ουρά σου;</dc:title>
  <dc:creator>chatsikou</dc:creator>
  <cp:lastModifiedBy>Ζαμπέτα Χριστοφή</cp:lastModifiedBy>
  <cp:revision>42</cp:revision>
  <dcterms:created xsi:type="dcterms:W3CDTF">2013-01-09T15:24:54Z</dcterms:created>
  <dcterms:modified xsi:type="dcterms:W3CDTF">2021-01-10T12:28:33Z</dcterms:modified>
</cp:coreProperties>
</file>