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9" r:id="rId3"/>
    <p:sldId id="258" r:id="rId4"/>
    <p:sldId id="259" r:id="rId5"/>
    <p:sldId id="260" r:id="rId6"/>
    <p:sldId id="285" r:id="rId7"/>
    <p:sldId id="261" r:id="rId8"/>
    <p:sldId id="262" r:id="rId9"/>
    <p:sldId id="263" r:id="rId10"/>
    <p:sldId id="283" r:id="rId11"/>
    <p:sldId id="270" r:id="rId12"/>
    <p:sldId id="271" r:id="rId13"/>
    <p:sldId id="287" r:id="rId14"/>
    <p:sldId id="264" r:id="rId15"/>
    <p:sldId id="267" r:id="rId16"/>
    <p:sldId id="268" r:id="rId17"/>
    <p:sldId id="257" r:id="rId18"/>
    <p:sldId id="272" r:id="rId19"/>
    <p:sldId id="273" r:id="rId20"/>
    <p:sldId id="274" r:id="rId21"/>
    <p:sldId id="266" r:id="rId22"/>
    <p:sldId id="275" r:id="rId23"/>
    <p:sldId id="276" r:id="rId24"/>
    <p:sldId id="277" r:id="rId25"/>
    <p:sldId id="278" r:id="rId26"/>
    <p:sldId id="279" r:id="rId27"/>
    <p:sldId id="280" r:id="rId28"/>
    <p:sldId id="284" r:id="rId29"/>
    <p:sldId id="282" r:id="rId3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8" autoAdjust="0"/>
    <p:restoredTop sz="94660"/>
  </p:normalViewPr>
  <p:slideViewPr>
    <p:cSldViewPr>
      <p:cViewPr varScale="1">
        <p:scale>
          <a:sx n="86" d="100"/>
          <a:sy n="86" d="100"/>
        </p:scale>
        <p:origin x="124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D5080-EE9F-48DD-9CA3-CEA7D10CA74F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C0004-6B9A-462F-BE36-A174513047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645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Διαβάζω 1</a:t>
            </a:r>
            <a:r>
              <a:rPr lang="el-GR" sz="1200" baseline="30000" dirty="0"/>
              <a:t>η</a:t>
            </a:r>
            <a:r>
              <a:rPr lang="el-GR" sz="1200" dirty="0"/>
              <a:t> φορά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C0004-6B9A-462F-BE36-A174513047B4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478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Διαβάζω 2</a:t>
            </a:r>
            <a:r>
              <a:rPr lang="el-GR" sz="1200" baseline="30000" dirty="0"/>
              <a:t>η</a:t>
            </a:r>
            <a:r>
              <a:rPr lang="el-GR" sz="1200" dirty="0"/>
              <a:t> φορά. Επισημαίνουμε τα σημεία στίξης (και την παύλα διαλόγου).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C0004-6B9A-462F-BE36-A174513047B4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811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Διαβάζουμε όλοι μαζί. Έπειτα εμφανίζεται ο Άκης</a:t>
            </a:r>
            <a:r>
              <a:rPr lang="el-GR" sz="1200" baseline="0" dirty="0"/>
              <a:t> </a:t>
            </a:r>
            <a:r>
              <a:rPr lang="el-GR" sz="1200" dirty="0" err="1"/>
              <a:t>Οχταποδάκης</a:t>
            </a:r>
            <a:r>
              <a:rPr lang="el-GR" sz="1200" dirty="0"/>
              <a:t>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C0004-6B9A-462F-BE36-A174513047B4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6331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Εντοπίζουμε το νέο γράμμα.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C0004-6B9A-462F-BE36-A174513047B4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919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Διαβάζω 1</a:t>
            </a:r>
            <a:r>
              <a:rPr lang="el-GR" sz="1200" baseline="30000" dirty="0"/>
              <a:t>η</a:t>
            </a:r>
            <a:r>
              <a:rPr lang="el-GR" sz="1200" dirty="0"/>
              <a:t> φορά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C0004-6B9A-462F-BE36-A174513047B4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4783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A08E2-247E-4677-A4F8-1C6B5A94D539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7128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Δείχνω τη γραφή. Δείχνω τη φωνή. Φτιάχνουμε συλλαβές με το νέο γράμμα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C0004-6B9A-462F-BE36-A174513047B4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7075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Ακούμε μελοποιημένο.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C0004-6B9A-462F-BE36-A174513047B4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892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67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3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49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60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52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49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94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00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007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50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42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448B3-B3F6-42ED-A328-6304D77404E0}" type="datetimeFigureOut">
              <a:rPr lang="el-GR" smtClean="0"/>
              <a:t>17/1/2021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05967-B193-4630-884F-FAA4699D25E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014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aksiasterati.blogspot.g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ycutegraphics.com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https://www.youtube.com/embed/jX_XtG6j1KM?feature=oembed" TargetMode="External"/><Relationship Id="rId7" Type="http://schemas.openxmlformats.org/officeDocument/2006/relationships/hyperlink" Target="file:///C:\Users\&#921;&#969;&#940;&#957;&#957;&#945;\Music\Free%20YouTube%20Downloader\&#932;&#959;%20&#954;&#959;&#965;&#964;&#940;&#946;&#953;%20-%20&#914;&#946;-&#937;&#969;-&#916;&#948;-%20&#915;&#955;&#974;&#963;&#963;&#945;%20&#913;&#900;%20&#916;&#951;&#956;&#959;&#964;&#953;&#954;&#959;&#973;.mp3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video" Target="https://www.youtube.com/embed/rn8iAeDK_NE?feature=oembed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79512" y="980728"/>
            <a:ext cx="4849688" cy="2160240"/>
          </a:xfrm>
        </p:spPr>
        <p:txBody>
          <a:bodyPr>
            <a:normAutofit/>
          </a:bodyPr>
          <a:lstStyle/>
          <a:p>
            <a:r>
              <a:rPr lang="el-GR" sz="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myRetro" pitchFamily="50" charset="0"/>
              </a:rPr>
              <a:t>Μόνος στο σκοτάδι!</a:t>
            </a:r>
            <a:endParaRPr lang="en-US" sz="66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myRetro" pitchFamily="50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32248" y="3284984"/>
            <a:ext cx="1544216" cy="1752600"/>
          </a:xfrm>
        </p:spPr>
        <p:txBody>
          <a:bodyPr>
            <a:normAutofit/>
          </a:bodyPr>
          <a:lstStyle/>
          <a:p>
            <a:r>
              <a:rPr lang="el-GR" sz="4800" dirty="0" err="1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ChemyRetro" pitchFamily="50" charset="0"/>
              </a:rPr>
              <a:t>Δδ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ChemyRetro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877272"/>
            <a:ext cx="8753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chemeClr val="bg1">
                    <a:lumMod val="65000"/>
                  </a:schemeClr>
                </a:solidFill>
                <a:latin typeface="ChemyRetro" pitchFamily="50" charset="0"/>
              </a:rPr>
              <a:t>Χατσίκου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  <a:latin typeface="ChemyRetro" pitchFamily="50" charset="0"/>
              </a:rPr>
              <a:t> Ιωάννα </a:t>
            </a:r>
            <a:r>
              <a:rPr lang="el-GR" u="sng" dirty="0">
                <a:solidFill>
                  <a:srgbClr val="00B0F0"/>
                </a:solidFill>
                <a:latin typeface="ChemyRetro" pitchFamily="50" charset="0"/>
                <a:hlinkClick r:id="rId3"/>
              </a:rPr>
              <a:t>http://taksiasterati.blogspot.gr</a:t>
            </a:r>
            <a:r>
              <a:rPr lang="el-GR" u="sng" dirty="0">
                <a:solidFill>
                  <a:srgbClr val="00B0F0"/>
                </a:solidFill>
                <a:latin typeface="ChemyRetro" pitchFamily="50" charset="0"/>
              </a:rPr>
              <a:t> </a:t>
            </a:r>
          </a:p>
          <a:p>
            <a:r>
              <a:rPr lang="en-US" u="sng" dirty="0">
                <a:solidFill>
                  <a:srgbClr val="00B0F0"/>
                </a:solidFill>
                <a:latin typeface="ChemyRetro" pitchFamily="50" charset="0"/>
              </a:rPr>
              <a:t>Graphics </a:t>
            </a:r>
            <a:r>
              <a:rPr lang="en-US" u="sng" dirty="0">
                <a:solidFill>
                  <a:srgbClr val="00B0F0"/>
                </a:solidFill>
                <a:latin typeface="ChemyRetro" pitchFamily="50" charset="0"/>
                <a:hlinkClick r:id="rId4"/>
              </a:rPr>
              <a:t>http://www.mycutegraphics.com/</a:t>
            </a:r>
            <a:endParaRPr lang="en-US" u="sng" dirty="0">
              <a:solidFill>
                <a:srgbClr val="00B0F0"/>
              </a:solidFill>
              <a:latin typeface="ChemyRetro" pitchFamily="50" charset="0"/>
            </a:endParaRPr>
          </a:p>
          <a:p>
            <a:r>
              <a:rPr lang="el-GR" dirty="0">
                <a:solidFill>
                  <a:srgbClr val="00B0F0"/>
                </a:solidFill>
                <a:latin typeface="ChemyRetro" pitchFamily="50" charset="0"/>
              </a:rPr>
              <a:t>Τροποποίηση με προσθαφαίρεση διαφανειών και ηχητικών από </a:t>
            </a:r>
            <a:r>
              <a:rPr lang="el-GR" dirty="0" err="1">
                <a:solidFill>
                  <a:srgbClr val="00B0F0"/>
                </a:solidFill>
                <a:latin typeface="ChemyRetro" pitchFamily="50" charset="0"/>
              </a:rPr>
              <a:t>Μπέτυ</a:t>
            </a:r>
            <a:r>
              <a:rPr lang="el-GR" dirty="0">
                <a:solidFill>
                  <a:srgbClr val="00B0F0"/>
                </a:solidFill>
                <a:latin typeface="ChemyRetro" pitchFamily="50" charset="0"/>
              </a:rPr>
              <a:t> Χριστοφή</a:t>
            </a:r>
          </a:p>
        </p:txBody>
      </p:sp>
    </p:spTree>
    <p:extLst>
      <p:ext uri="{BB962C8B-B14F-4D97-AF65-F5344CB8AC3E}">
        <p14:creationId xmlns:p14="http://schemas.microsoft.com/office/powerpoint/2010/main" val="4292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1314216"/>
            <a:ext cx="7858180" cy="554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1"/>
            <a:ext cx="3000363" cy="17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- Εικόνα" descr="boy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188640"/>
            <a:ext cx="540542" cy="986652"/>
          </a:xfrm>
          <a:prstGeom prst="rect">
            <a:avLst/>
          </a:prstGeom>
        </p:spPr>
      </p:pic>
      <p:sp>
        <p:nvSpPr>
          <p:cNvPr id="7" name="6 - Επεξήγηση με στρογγυλεμένο παραλληλόγραμμο"/>
          <p:cNvSpPr/>
          <p:nvPr/>
        </p:nvSpPr>
        <p:spPr>
          <a:xfrm>
            <a:off x="1907704" y="-3435"/>
            <a:ext cx="3744416" cy="896398"/>
          </a:xfrm>
          <a:prstGeom prst="wedgeRoundRectCallout">
            <a:avLst>
              <a:gd name="adj1" fmla="val -62206"/>
              <a:gd name="adj2" fmla="val 327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latin typeface="Aka-AcidGR-TotallyPlain" pitchFamily="2" charset="0"/>
                <a:ea typeface="Aka-AcidGR-TotallyPlain" pitchFamily="2" charset="0"/>
              </a:rPr>
              <a:t>Διαβάζουμε!</a:t>
            </a:r>
          </a:p>
        </p:txBody>
      </p:sp>
      <p:pic>
        <p:nvPicPr>
          <p:cNvPr id="2" name="ανάγνωση">
            <a:hlinkClick r:id="" action="ppaction://media"/>
            <a:extLst>
              <a:ext uri="{FF2B5EF4-FFF2-40B4-BE49-F238E27FC236}">
                <a16:creationId xmlns:a16="http://schemas.microsoft.com/office/drawing/2014/main" id="{BBC2EE9E-4BF8-4128-BFA1-CC648E932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104" y="931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570186"/>
          </a:xfrm>
          <a:prstGeom prst="rect">
            <a:avLst/>
          </a:prstGeom>
          <a:solidFill>
            <a:srgbClr val="FF0066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Πώς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γράφω</a:t>
            </a:r>
            <a:r>
              <a:rPr lang="en-US" sz="8000" b="1" dirty="0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 </a:t>
            </a:r>
            <a:r>
              <a:rPr lang="el-GR" sz="8000" b="1" dirty="0" err="1">
                <a:solidFill>
                  <a:schemeClr val="bg1"/>
                </a:solidFill>
                <a:latin typeface="Aka-AcidGR-DiaryGirl" pitchFamily="2" charset="-95"/>
                <a:ea typeface="Aka-AcidGR-DiaryGirl" pitchFamily="2" charset="-95"/>
              </a:rPr>
              <a:t>Δδ</a:t>
            </a:r>
            <a:endParaRPr lang="en-US" sz="8000" b="1" dirty="0">
              <a:solidFill>
                <a:schemeClr val="bg1"/>
              </a:solidFill>
              <a:latin typeface="+mn-lt"/>
              <a:ea typeface="Aka-AcidGR-DiaryGirl" pitchFamily="2" charset="-95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4146" y="-744"/>
            <a:ext cx="9144000" cy="1570186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Το τρενάκι της Αλφαβήτας παίρνει ακόμα έναν επιβάτη</a:t>
            </a:r>
            <a:r>
              <a:rPr lang="el-GR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DiaryGirl" pitchFamily="2" charset="-95"/>
                <a:ea typeface="Aka-AcidGR-DiaryGirl" pitchFamily="2" charset="-95"/>
              </a:rPr>
              <a:t>!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a-AcidGR-DiaryGirl" pitchFamily="2" charset="-95"/>
              <a:ea typeface="Aka-AcidGR-DiaryGirl" pitchFamily="2" charset="-95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69442"/>
            <a:ext cx="3986169" cy="2069742"/>
          </a:xfrm>
          <a:prstGeom prst="rect">
            <a:avLst/>
          </a:prstGeom>
        </p:spPr>
      </p:pic>
      <p:sp>
        <p:nvSpPr>
          <p:cNvPr id="3" name="Στρογγυλεμένο ορθογώνιο 2"/>
          <p:cNvSpPr/>
          <p:nvPr/>
        </p:nvSpPr>
        <p:spPr>
          <a:xfrm rot="1336599">
            <a:off x="1043608" y="1772816"/>
            <a:ext cx="576064" cy="3384376"/>
          </a:xfrm>
          <a:prstGeom prst="roundRect">
            <a:avLst/>
          </a:prstGeom>
          <a:solidFill>
            <a:srgbClr val="FF0066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Στρογγυλεμένο ορθογώνιο 12"/>
          <p:cNvSpPr/>
          <p:nvPr/>
        </p:nvSpPr>
        <p:spPr>
          <a:xfrm rot="19976277">
            <a:off x="2301784" y="1704951"/>
            <a:ext cx="576064" cy="3474865"/>
          </a:xfrm>
          <a:prstGeom prst="roundRect">
            <a:avLst/>
          </a:prstGeom>
          <a:solidFill>
            <a:srgbClr val="FF0066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" name="Ευθεία γραμμή σύνδεσης 4"/>
          <p:cNvCxnSpPr/>
          <p:nvPr/>
        </p:nvCxnSpPr>
        <p:spPr>
          <a:xfrm>
            <a:off x="0" y="5116646"/>
            <a:ext cx="9131927" cy="62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>
            <a:off x="-12073" y="1775898"/>
            <a:ext cx="9131927" cy="62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Στρογγυλεμένο ορθογώνιο 3"/>
          <p:cNvSpPr/>
          <p:nvPr/>
        </p:nvSpPr>
        <p:spPr>
          <a:xfrm>
            <a:off x="423632" y="4581128"/>
            <a:ext cx="3213135" cy="535518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Κουλούρα 11"/>
          <p:cNvSpPr/>
          <p:nvPr/>
        </p:nvSpPr>
        <p:spPr>
          <a:xfrm>
            <a:off x="3995936" y="3465004"/>
            <a:ext cx="1728192" cy="1651642"/>
          </a:xfrm>
          <a:prstGeom prst="donut">
            <a:avLst>
              <a:gd name="adj" fmla="val 20806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4" name="Στρογγυλεμένο ορθογώνιο 13"/>
          <p:cNvSpPr/>
          <p:nvPr/>
        </p:nvSpPr>
        <p:spPr>
          <a:xfrm rot="19543169">
            <a:off x="4514738" y="1598382"/>
            <a:ext cx="318442" cy="2451776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Στρογγυλεμένο ορθογώνιο 15"/>
          <p:cNvSpPr/>
          <p:nvPr/>
        </p:nvSpPr>
        <p:spPr>
          <a:xfrm rot="16200000">
            <a:off x="4718718" y="1071881"/>
            <a:ext cx="368387" cy="1813950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15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3.7037E-7 L -0.91076 -0.0055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5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8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8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3" grpId="0" animBg="1"/>
      <p:bldP spid="4" grpId="0" animBg="1"/>
      <p:bldP spid="12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Επεξήγηση με στρογγυλεμένο παραλληλόγραμμο 5"/>
          <p:cNvSpPr/>
          <p:nvPr/>
        </p:nvSpPr>
        <p:spPr>
          <a:xfrm>
            <a:off x="4182510" y="0"/>
            <a:ext cx="4943475" cy="3733800"/>
          </a:xfrm>
          <a:prstGeom prst="wedgeRoundRectCallout">
            <a:avLst>
              <a:gd name="adj1" fmla="val -31777"/>
              <a:gd name="adj2" fmla="val 66582"/>
              <a:gd name="adj3" fmla="val 16667"/>
            </a:avLst>
          </a:prstGeom>
          <a:solidFill>
            <a:srgbClr val="00B0F0"/>
          </a:solidFill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Πού θα πάει να ζήσει το </a:t>
            </a:r>
            <a:r>
              <a:rPr lang="el-GR" sz="44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Δδ</a:t>
            </a:r>
            <a:r>
              <a:rPr lang="el-GR" sz="4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; Στο ήσυχο χωριό ή στο χωριό των φωνακλάδων;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636912"/>
            <a:ext cx="5535573" cy="4693394"/>
          </a:xfrm>
          <a:prstGeom prst="rect">
            <a:avLst/>
          </a:prstGeom>
        </p:spPr>
      </p:pic>
      <p:pic>
        <p:nvPicPr>
          <p:cNvPr id="2" name="σύμφωνο">
            <a:hlinkClick r:id="" action="ppaction://media"/>
            <a:extLst>
              <a:ext uri="{FF2B5EF4-FFF2-40B4-BE49-F238E27FC236}">
                <a16:creationId xmlns:a16="http://schemas.microsoft.com/office/drawing/2014/main" id="{1F0252FA-ECEB-49CA-9DFC-C26963B40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872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6000" dirty="0">
                <a:latin typeface="ChemyRetro" pitchFamily="50" charset="0"/>
              </a:rPr>
              <a:t>Το μαγικό ραβδί! </a:t>
            </a:r>
            <a:br>
              <a:rPr lang="el-GR" sz="6000" dirty="0">
                <a:latin typeface="ChemyRetro" pitchFamily="50" charset="0"/>
              </a:rPr>
            </a:br>
            <a:r>
              <a:rPr lang="el-GR" sz="2800" dirty="0">
                <a:latin typeface="ChemyRetro" pitchFamily="50" charset="0"/>
              </a:rPr>
              <a:t>Λέμε λέξεις από </a:t>
            </a:r>
            <a:r>
              <a:rPr lang="el-GR" sz="2800" dirty="0" err="1">
                <a:latin typeface="ChemyRetro" pitchFamily="50" charset="0"/>
              </a:rPr>
              <a:t>Δδ</a:t>
            </a:r>
            <a:r>
              <a:rPr lang="el-GR" sz="2800" dirty="0">
                <a:latin typeface="ChemyRetro" pitchFamily="50" charset="0"/>
              </a:rPr>
              <a:t>.</a:t>
            </a:r>
          </a:p>
        </p:txBody>
      </p:sp>
      <p:pic>
        <p:nvPicPr>
          <p:cNvPr id="4" name="3 - Θέση περιεχομένου" descr="wand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8138009">
            <a:off x="-162435" y="1729018"/>
            <a:ext cx="4376761" cy="2454259"/>
          </a:xfr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40967"/>
            <a:ext cx="4741912" cy="3411273"/>
          </a:xfrm>
          <a:prstGeom prst="rect">
            <a:avLst/>
          </a:prstGeom>
        </p:spPr>
      </p:pic>
      <p:pic>
        <p:nvPicPr>
          <p:cNvPr id="6" name="Λέξεις από Δδ">
            <a:hlinkClick r:id="" action="ppaction://media"/>
            <a:extLst>
              <a:ext uri="{FF2B5EF4-FFF2-40B4-BE49-F238E27FC236}">
                <a16:creationId xmlns:a16="http://schemas.microsoft.com/office/drawing/2014/main" id="{12162262-34B8-4A3C-B95C-4DC5E3788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1052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.</a:t>
            </a: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500034" y="357948"/>
            <a:ext cx="1867260" cy="5713562"/>
            <a:chOff x="736" y="11171"/>
            <a:chExt cx="2010" cy="3366"/>
          </a:xfrm>
        </p:grpSpPr>
        <p:cxnSp>
          <p:nvCxnSpPr>
            <p:cNvPr id="4101" name="AutoShape 5"/>
            <p:cNvCxnSpPr>
              <a:cxnSpLocks noChangeShapeType="1"/>
            </p:cNvCxnSpPr>
            <p:nvPr/>
          </p:nvCxnSpPr>
          <p:spPr bwMode="auto">
            <a:xfrm>
              <a:off x="1666" y="12851"/>
              <a:ext cx="720" cy="5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10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326" y="13302"/>
              <a:ext cx="420" cy="4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η</a:t>
              </a:r>
            </a:p>
          </p:txBody>
        </p:sp>
        <p:sp>
          <p:nvSpPr>
            <p:cNvPr id="4103" name="WordArt 7"/>
            <p:cNvSpPr>
              <a:spLocks noChangeArrowheads="1" noChangeShapeType="1" noTextEdit="1"/>
            </p:cNvSpPr>
            <p:nvPr/>
          </p:nvSpPr>
          <p:spPr bwMode="auto">
            <a:xfrm>
              <a:off x="736" y="11876"/>
              <a:ext cx="450" cy="7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Δ</a:t>
              </a:r>
            </a:p>
          </p:txBody>
        </p:sp>
        <p:cxnSp>
          <p:nvCxnSpPr>
            <p:cNvPr id="4104" name="AutoShape 8"/>
            <p:cNvCxnSpPr>
              <a:cxnSpLocks noChangeShapeType="1"/>
            </p:cNvCxnSpPr>
            <p:nvPr/>
          </p:nvCxnSpPr>
          <p:spPr bwMode="auto">
            <a:xfrm flipV="1">
              <a:off x="1381" y="11501"/>
              <a:ext cx="861" cy="49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05" name="AutoShape 9"/>
            <p:cNvCxnSpPr>
              <a:cxnSpLocks noChangeShapeType="1"/>
            </p:cNvCxnSpPr>
            <p:nvPr/>
          </p:nvCxnSpPr>
          <p:spPr bwMode="auto">
            <a:xfrm flipV="1">
              <a:off x="1666" y="11939"/>
              <a:ext cx="643" cy="17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06" name="AutoShape 10"/>
            <p:cNvCxnSpPr>
              <a:cxnSpLocks noChangeShapeType="1"/>
            </p:cNvCxnSpPr>
            <p:nvPr/>
          </p:nvCxnSpPr>
          <p:spPr bwMode="auto">
            <a:xfrm>
              <a:off x="1728" y="12361"/>
              <a:ext cx="5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07" name="AutoShape 11"/>
            <p:cNvCxnSpPr>
              <a:cxnSpLocks noChangeShapeType="1"/>
            </p:cNvCxnSpPr>
            <p:nvPr/>
          </p:nvCxnSpPr>
          <p:spPr bwMode="auto">
            <a:xfrm>
              <a:off x="1666" y="12577"/>
              <a:ext cx="591" cy="3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10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257" y="11171"/>
              <a:ext cx="489" cy="3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α</a:t>
              </a:r>
            </a:p>
          </p:txBody>
        </p:sp>
        <p:sp>
          <p:nvSpPr>
            <p:cNvPr id="41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2257" y="11742"/>
              <a:ext cx="489" cy="3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ο</a:t>
              </a:r>
            </a:p>
          </p:txBody>
        </p:sp>
        <p:sp>
          <p:nvSpPr>
            <p:cNvPr id="411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406" y="12252"/>
              <a:ext cx="210" cy="3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ι</a:t>
              </a:r>
            </a:p>
          </p:txBody>
        </p:sp>
        <p:sp>
          <p:nvSpPr>
            <p:cNvPr id="4111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2257" y="12762"/>
              <a:ext cx="489" cy="3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ε</a:t>
              </a:r>
            </a:p>
          </p:txBody>
        </p:sp>
        <p:sp>
          <p:nvSpPr>
            <p:cNvPr id="4112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275" y="13833"/>
              <a:ext cx="420" cy="2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ω</a:t>
              </a:r>
            </a:p>
          </p:txBody>
        </p:sp>
        <p:sp>
          <p:nvSpPr>
            <p:cNvPr id="4113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2326" y="14227"/>
              <a:ext cx="420" cy="31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44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υ</a:t>
              </a:r>
            </a:p>
          </p:txBody>
        </p:sp>
        <p:cxnSp>
          <p:nvCxnSpPr>
            <p:cNvPr id="4114" name="AutoShape 18"/>
            <p:cNvCxnSpPr>
              <a:cxnSpLocks noChangeShapeType="1"/>
            </p:cNvCxnSpPr>
            <p:nvPr/>
          </p:nvCxnSpPr>
          <p:spPr bwMode="auto">
            <a:xfrm>
              <a:off x="1573" y="13122"/>
              <a:ext cx="669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15" name="AutoShape 19"/>
            <p:cNvCxnSpPr>
              <a:cxnSpLocks noChangeShapeType="1"/>
            </p:cNvCxnSpPr>
            <p:nvPr/>
          </p:nvCxnSpPr>
          <p:spPr bwMode="auto">
            <a:xfrm>
              <a:off x="1426" y="13408"/>
              <a:ext cx="816" cy="8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128" name="Group 32"/>
          <p:cNvGrpSpPr>
            <a:grpSpLocks/>
          </p:cNvGrpSpPr>
          <p:nvPr/>
        </p:nvGrpSpPr>
        <p:grpSpPr bwMode="auto">
          <a:xfrm>
            <a:off x="4921763" y="620688"/>
            <a:ext cx="1867260" cy="5345994"/>
            <a:chOff x="736" y="11171"/>
            <a:chExt cx="2010" cy="3366"/>
          </a:xfrm>
        </p:grpSpPr>
        <p:cxnSp>
          <p:nvCxnSpPr>
            <p:cNvPr id="4129" name="AutoShape 33"/>
            <p:cNvCxnSpPr>
              <a:cxnSpLocks noChangeShapeType="1"/>
            </p:cNvCxnSpPr>
            <p:nvPr/>
          </p:nvCxnSpPr>
          <p:spPr bwMode="auto">
            <a:xfrm>
              <a:off x="1666" y="12851"/>
              <a:ext cx="720" cy="5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130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2309" y="13302"/>
              <a:ext cx="437" cy="44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η</a:t>
              </a: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736" y="11876"/>
              <a:ext cx="450" cy="7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δ</a:t>
              </a:r>
            </a:p>
          </p:txBody>
        </p:sp>
        <p:cxnSp>
          <p:nvCxnSpPr>
            <p:cNvPr id="4132" name="AutoShape 36"/>
            <p:cNvCxnSpPr>
              <a:cxnSpLocks noChangeShapeType="1"/>
            </p:cNvCxnSpPr>
            <p:nvPr/>
          </p:nvCxnSpPr>
          <p:spPr bwMode="auto">
            <a:xfrm flipV="1">
              <a:off x="1381" y="11501"/>
              <a:ext cx="861" cy="49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33" name="AutoShape 37"/>
            <p:cNvCxnSpPr>
              <a:cxnSpLocks noChangeShapeType="1"/>
            </p:cNvCxnSpPr>
            <p:nvPr/>
          </p:nvCxnSpPr>
          <p:spPr bwMode="auto">
            <a:xfrm flipV="1">
              <a:off x="1666" y="11939"/>
              <a:ext cx="643" cy="17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34" name="AutoShape 38"/>
            <p:cNvCxnSpPr>
              <a:cxnSpLocks noChangeShapeType="1"/>
            </p:cNvCxnSpPr>
            <p:nvPr/>
          </p:nvCxnSpPr>
          <p:spPr bwMode="auto">
            <a:xfrm>
              <a:off x="1728" y="12361"/>
              <a:ext cx="5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35" name="AutoShape 39"/>
            <p:cNvCxnSpPr>
              <a:cxnSpLocks noChangeShapeType="1"/>
            </p:cNvCxnSpPr>
            <p:nvPr/>
          </p:nvCxnSpPr>
          <p:spPr bwMode="auto">
            <a:xfrm>
              <a:off x="1666" y="12577"/>
              <a:ext cx="591" cy="3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136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2237" y="11171"/>
              <a:ext cx="509" cy="3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α</a:t>
              </a:r>
            </a:p>
          </p:txBody>
        </p:sp>
        <p:sp>
          <p:nvSpPr>
            <p:cNvPr id="4137" name="WordArt 41"/>
            <p:cNvSpPr>
              <a:spLocks noChangeArrowheads="1" noChangeShapeType="1" noTextEdit="1"/>
            </p:cNvSpPr>
            <p:nvPr/>
          </p:nvSpPr>
          <p:spPr bwMode="auto">
            <a:xfrm>
              <a:off x="2237" y="11742"/>
              <a:ext cx="509" cy="3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ο</a:t>
              </a:r>
            </a:p>
          </p:txBody>
        </p:sp>
        <p:sp>
          <p:nvSpPr>
            <p:cNvPr id="4138" name="WordArt 42"/>
            <p:cNvSpPr>
              <a:spLocks noChangeArrowheads="1" noChangeShapeType="1" noTextEdit="1"/>
            </p:cNvSpPr>
            <p:nvPr/>
          </p:nvSpPr>
          <p:spPr bwMode="auto">
            <a:xfrm>
              <a:off x="2476" y="12252"/>
              <a:ext cx="270" cy="3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ι</a:t>
              </a:r>
            </a:p>
          </p:txBody>
        </p:sp>
        <p:sp>
          <p:nvSpPr>
            <p:cNvPr id="4139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2237" y="12762"/>
              <a:ext cx="509" cy="3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ε</a:t>
              </a:r>
            </a:p>
          </p:txBody>
        </p:sp>
        <p:sp>
          <p:nvSpPr>
            <p:cNvPr id="4140" name="WordArt 44"/>
            <p:cNvSpPr>
              <a:spLocks noChangeArrowheads="1" noChangeShapeType="1" noTextEdit="1"/>
            </p:cNvSpPr>
            <p:nvPr/>
          </p:nvSpPr>
          <p:spPr bwMode="auto">
            <a:xfrm>
              <a:off x="2258" y="13833"/>
              <a:ext cx="437" cy="2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ω</a:t>
              </a:r>
            </a:p>
          </p:txBody>
        </p:sp>
        <p:sp>
          <p:nvSpPr>
            <p:cNvPr id="4141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2309" y="14227"/>
              <a:ext cx="437" cy="31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l-GR" sz="6600" b="1" kern="10" spc="0" dirty="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ChemyRetro" pitchFamily="50" charset="0"/>
                </a:rPr>
                <a:t>υ</a:t>
              </a:r>
            </a:p>
          </p:txBody>
        </p:sp>
        <p:cxnSp>
          <p:nvCxnSpPr>
            <p:cNvPr id="4142" name="AutoShape 46"/>
            <p:cNvCxnSpPr>
              <a:cxnSpLocks noChangeShapeType="1"/>
            </p:cNvCxnSpPr>
            <p:nvPr/>
          </p:nvCxnSpPr>
          <p:spPr bwMode="auto">
            <a:xfrm>
              <a:off x="1573" y="13122"/>
              <a:ext cx="669" cy="7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143" name="AutoShape 47"/>
            <p:cNvCxnSpPr>
              <a:cxnSpLocks noChangeShapeType="1"/>
            </p:cNvCxnSpPr>
            <p:nvPr/>
          </p:nvCxnSpPr>
          <p:spPr bwMode="auto">
            <a:xfrm>
              <a:off x="1426" y="13408"/>
              <a:ext cx="816" cy="8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63" name="62 - TextBox"/>
          <p:cNvSpPr txBox="1"/>
          <p:nvPr/>
        </p:nvSpPr>
        <p:spPr>
          <a:xfrm>
            <a:off x="2771800" y="254982"/>
            <a:ext cx="13681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Δα</a:t>
            </a:r>
          </a:p>
          <a:p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Δο</a:t>
            </a:r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 </a:t>
            </a:r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Δι</a:t>
            </a:r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Δε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Δη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Δω</a:t>
            </a:r>
          </a:p>
          <a:p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Δυ</a:t>
            </a:r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 </a:t>
            </a:r>
          </a:p>
        </p:txBody>
      </p:sp>
      <p:sp>
        <p:nvSpPr>
          <p:cNvPr id="64" name="63 - TextBox"/>
          <p:cNvSpPr txBox="1"/>
          <p:nvPr/>
        </p:nvSpPr>
        <p:spPr>
          <a:xfrm>
            <a:off x="7084759" y="383044"/>
            <a:ext cx="12144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δα</a:t>
            </a:r>
          </a:p>
          <a:p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δο</a:t>
            </a:r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 </a:t>
            </a:r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δι</a:t>
            </a:r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δε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δη </a:t>
            </a:r>
          </a:p>
          <a:p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δω</a:t>
            </a:r>
          </a:p>
          <a:p>
            <a:r>
              <a:rPr lang="el-GR" sz="5400" b="1" dirty="0" err="1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δυ</a:t>
            </a:r>
            <a:r>
              <a:rPr lang="el-GR" sz="5400" b="1" dirty="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ChemyRetro" pitchFamily="50" charset="0"/>
              </a:rPr>
              <a:t> </a:t>
            </a:r>
          </a:p>
        </p:txBody>
      </p:sp>
      <p:pic>
        <p:nvPicPr>
          <p:cNvPr id="3" name="συλλαβές Δδ">
            <a:hlinkClick r:id="" action="ppaction://media"/>
            <a:extLst>
              <a:ext uri="{FF2B5EF4-FFF2-40B4-BE49-F238E27FC236}">
                <a16:creationId xmlns:a16="http://schemas.microsoft.com/office/drawing/2014/main" id="{E926BE93-7740-4A96-BA86-1D98F2CD6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5870" y="215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3" grpId="0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1043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2000232" y="128586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Δ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2000232" y="200024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Δ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7358082" y="1285860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δ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4000496" y="2000240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δ</a:t>
            </a:r>
          </a:p>
        </p:txBody>
      </p:sp>
      <p:pic>
        <p:nvPicPr>
          <p:cNvPr id="3" name="οδηγία 1">
            <a:hlinkClick r:id="" action="ppaction://media"/>
            <a:extLst>
              <a:ext uri="{FF2B5EF4-FFF2-40B4-BE49-F238E27FC236}">
                <a16:creationId xmlns:a16="http://schemas.microsoft.com/office/drawing/2014/main" id="{0EC1F7C3-0C3E-45CF-8BAA-C01A7433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4760" y="2928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85786" y="0"/>
            <a:ext cx="7858148" cy="665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Αστέρι 10 ακτινών">
            <a:hlinkClick r:id="rId7" action="ppaction://hlinkfile"/>
          </p:cNvPr>
          <p:cNvSpPr/>
          <p:nvPr/>
        </p:nvSpPr>
        <p:spPr>
          <a:xfrm>
            <a:off x="6732240" y="4869160"/>
            <a:ext cx="1428760" cy="1571636"/>
          </a:xfrm>
          <a:prstGeom prst="star10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τραγούδι">
            <a:hlinkClick r:id="" action="ppaction://media"/>
            <a:extLst>
              <a:ext uri="{FF2B5EF4-FFF2-40B4-BE49-F238E27FC236}">
                <a16:creationId xmlns:a16="http://schemas.microsoft.com/office/drawing/2014/main" id="{15C0E708-E880-4B51-956E-CC4A8AD6F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4532" y="1039490"/>
            <a:ext cx="487363" cy="487363"/>
          </a:xfrm>
          <a:prstGeom prst="rect">
            <a:avLst/>
          </a:prstGeom>
        </p:spPr>
      </p:pic>
      <p:pic>
        <p:nvPicPr>
          <p:cNvPr id="4" name="Online Media 3" title="Το κουτάβι   Ββ Ωω Δδ">
            <a:hlinkClick r:id="" action="ppaction://media"/>
            <a:extLst>
              <a:ext uri="{FF2B5EF4-FFF2-40B4-BE49-F238E27FC236}">
                <a16:creationId xmlns:a16="http://schemas.microsoft.com/office/drawing/2014/main" id="{462207A7-2DFE-42A7-ADB3-EA4ED0E05B1D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457200" y="4293096"/>
            <a:ext cx="2540000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A66525-9E2D-4054-A541-EAA01780426F}"/>
              </a:ext>
            </a:extLst>
          </p:cNvPr>
          <p:cNvSpPr txBox="1"/>
          <p:nvPr/>
        </p:nvSpPr>
        <p:spPr>
          <a:xfrm>
            <a:off x="1331640" y="6193619"/>
            <a:ext cx="4894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https://www.youtube.com/watch?v=jX_XtG6j1KM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2249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9512" y="980728"/>
            <a:ext cx="8568952" cy="21602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myRetro" pitchFamily="50" charset="0"/>
              </a:rPr>
              <a:t>Μόνος στο σκοτάδι!</a:t>
            </a:r>
            <a:endParaRPr lang="en-US" sz="66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myRetro" pitchFamily="50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555776" y="4437112"/>
            <a:ext cx="347166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ChemyRetro" pitchFamily="50" charset="0"/>
              </a:rPr>
              <a:t>Τετράδιο εργασιών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ChemyRet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Aka-AcidGR-TotallyPlain" pitchFamily="2" charset="0"/>
                <a:ea typeface="Aka-AcidGR-TotallyPlain" pitchFamily="2" charset="0"/>
              </a:rPr>
              <a:t>Παρατηρούμε τις εικόνες και κυκλώνουμε τα Δ δ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8860" y="1607657"/>
            <a:ext cx="3357586" cy="525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53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7215238" cy="503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826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3307">
            <a:off x="3496335" y="2717774"/>
            <a:ext cx="5962650" cy="209550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-15372" y="188640"/>
            <a:ext cx="616386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Ο δημοσιογράφος </a:t>
            </a:r>
          </a:p>
          <a:p>
            <a:pPr algn="ctr"/>
            <a:r>
              <a:rPr lang="el-G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αφηγείται τι είδαμε </a:t>
            </a:r>
          </a:p>
          <a:p>
            <a:pPr algn="ctr"/>
            <a:r>
              <a:rPr lang="el-G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στο προηγούμενο </a:t>
            </a:r>
          </a:p>
          <a:p>
            <a:pPr algn="ctr"/>
            <a:r>
              <a:rPr lang="el-G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κεφάλαιο.</a:t>
            </a:r>
            <a:endParaRPr lang="el-G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pic>
        <p:nvPicPr>
          <p:cNvPr id="2" name="επαναφορά">
            <a:hlinkClick r:id="" action="ppaction://media"/>
            <a:extLst>
              <a:ext uri="{FF2B5EF4-FFF2-40B4-BE49-F238E27FC236}">
                <a16:creationId xmlns:a16="http://schemas.microsoft.com/office/drawing/2014/main" id="{F6F2EDE3-B65A-4EB7-8758-E99A35D73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4077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15286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73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9728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59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2449267" y="2462"/>
            <a:ext cx="520046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σανίδα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14803" y="2218453"/>
            <a:ext cx="211307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σα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3920895" y="2362200"/>
            <a:ext cx="156645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νι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137606" y="4817171"/>
            <a:ext cx="118333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σ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846537" y="4780582"/>
            <a:ext cx="11144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α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3452657" y="4773325"/>
            <a:ext cx="110959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ν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5379715" y="4780584"/>
            <a:ext cx="64152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ί</a:t>
            </a:r>
            <a:endParaRPr lang="el-GR" sz="13800" b="1" spc="0" dirty="0">
              <a:ln w="762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ka-AcidGR-TotallyPlain" pitchFamily="2" charset="0"/>
              <a:ea typeface="Aka-AcidGR-TotallyPlain" pitchFamily="2" charset="0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6943557" y="2347686"/>
            <a:ext cx="189026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δα</a:t>
            </a:r>
          </a:p>
        </p:txBody>
      </p:sp>
      <p:sp>
        <p:nvSpPr>
          <p:cNvPr id="15" name="Ορθογώνιο 14"/>
          <p:cNvSpPr/>
          <p:nvPr/>
        </p:nvSpPr>
        <p:spPr>
          <a:xfrm>
            <a:off x="6823216" y="4800600"/>
            <a:ext cx="96051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δ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8092157" y="4800600"/>
            <a:ext cx="11144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spc="0" dirty="0">
                <a:ln w="762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ka-AcidGR-TotallyPlain" pitchFamily="2" charset="0"/>
                <a:ea typeface="Aka-AcidGR-TotallyPlain" pitchFamily="2" charset="0"/>
              </a:rPr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38539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357298"/>
            <a:ext cx="883189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Έλλειψη"/>
          <p:cNvSpPr/>
          <p:nvPr/>
        </p:nvSpPr>
        <p:spPr>
          <a:xfrm>
            <a:off x="285720" y="4286256"/>
            <a:ext cx="2286016" cy="121444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4429124" y="4286256"/>
            <a:ext cx="2286016" cy="121444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οδηγία 2">
            <a:hlinkClick r:id="" action="ppaction://media"/>
            <a:extLst>
              <a:ext uri="{FF2B5EF4-FFF2-40B4-BE49-F238E27FC236}">
                <a16:creationId xmlns:a16="http://schemas.microsoft.com/office/drawing/2014/main" id="{C0D759F0-0109-4832-9D01-578B40E0F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7008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2000240"/>
            <a:ext cx="896440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4143380"/>
            <a:ext cx="2214578" cy="47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4071942"/>
            <a:ext cx="2428892" cy="59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οδηγία 3">
            <a:hlinkClick r:id="" action="ppaction://media"/>
            <a:extLst>
              <a:ext uri="{FF2B5EF4-FFF2-40B4-BE49-F238E27FC236}">
                <a16:creationId xmlns:a16="http://schemas.microsoft.com/office/drawing/2014/main" id="{34B44875-E749-46B8-9319-D5E43DA23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5205" y="2420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r="4020"/>
          <a:stretch>
            <a:fillRect/>
          </a:stretch>
        </p:blipFill>
        <p:spPr bwMode="auto">
          <a:xfrm>
            <a:off x="0" y="1928802"/>
            <a:ext cx="883135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785786" y="2714620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δ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714348" y="3357562"/>
            <a:ext cx="681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ω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500034" y="4000504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ρ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1857356" y="4643446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ο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οδηγία 4">
            <a:hlinkClick r:id="" action="ppaction://media"/>
            <a:extLst>
              <a:ext uri="{FF2B5EF4-FFF2-40B4-BE49-F238E27FC236}">
                <a16:creationId xmlns:a16="http://schemas.microsoft.com/office/drawing/2014/main" id="{75B4DAA5-6A87-4FA2-A417-6186A8FA3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24709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2285992"/>
            <a:ext cx="86748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1785918" y="3357562"/>
            <a:ext cx="1789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δώρο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οδηγία 5">
            <a:hlinkClick r:id="" action="ppaction://media"/>
            <a:extLst>
              <a:ext uri="{FF2B5EF4-FFF2-40B4-BE49-F238E27FC236}">
                <a16:creationId xmlns:a16="http://schemas.microsoft.com/office/drawing/2014/main" id="{CC849562-7DC3-4197-9B20-42FF9857D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1809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3071802" y="3286124"/>
            <a:ext cx="1415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Ένα 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929190" y="3286124"/>
            <a:ext cx="1789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δώρο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2357422" y="4071942"/>
            <a:ext cx="1116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για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3786182" y="4143380"/>
            <a:ext cx="823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το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5143504" y="4143380"/>
            <a:ext cx="2502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κουτάβι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5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hemyRetro" pitchFamily="50" charset="0"/>
              </a:rPr>
              <a:t>Φτιάχνουμε με τη γραμματοθήκη τις λέξεις!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53" y="2356625"/>
            <a:ext cx="2501605" cy="24447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05875"/>
            <a:ext cx="2095500" cy="20955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82000"/>
            <a:ext cx="2794000" cy="2794000"/>
          </a:xfrm>
          <a:prstGeom prst="rect">
            <a:avLst/>
          </a:prstGeom>
        </p:spPr>
      </p:pic>
      <p:pic>
        <p:nvPicPr>
          <p:cNvPr id="2" name="γραμματοθήκη">
            <a:hlinkClick r:id="" action="ppaction://media"/>
            <a:extLst>
              <a:ext uri="{FF2B5EF4-FFF2-40B4-BE49-F238E27FC236}">
                <a16:creationId xmlns:a16="http://schemas.microsoft.com/office/drawing/2014/main" id="{7DD6797D-1935-4CAC-8FFF-FF5959751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8518" y="1268760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903E6-8DB6-4E96-89CF-097E3E2D279C}"/>
              </a:ext>
            </a:extLst>
          </p:cNvPr>
          <p:cNvSpPr txBox="1"/>
          <p:nvPr/>
        </p:nvSpPr>
        <p:spPr>
          <a:xfrm>
            <a:off x="5292080" y="2531250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ει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0536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ChemyRetro" pitchFamily="50" charset="0"/>
              </a:rPr>
              <a:t>Βλέπουμε το βίντεο « Ο δακρυσμένος δράκος»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2204864"/>
            <a:ext cx="2466975" cy="1847850"/>
          </a:xfrm>
          <a:prstGeom prst="rect">
            <a:avLst/>
          </a:prstGeom>
        </p:spPr>
      </p:pic>
      <p:pic>
        <p:nvPicPr>
          <p:cNvPr id="5" name="Online Media 4" title="ο δακρυσμένος δράκος">
            <a:hlinkClick r:id="" action="ppaction://media"/>
            <a:extLst>
              <a:ext uri="{FF2B5EF4-FFF2-40B4-BE49-F238E27FC236}">
                <a16:creationId xmlns:a16="http://schemas.microsoft.com/office/drawing/2014/main" id="{390A9279-B559-4BEB-B885-BC6045D325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411760" y="1772816"/>
            <a:ext cx="5424603" cy="4068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03B3F-FFCB-4C46-A50B-DF1DF97419AE}"/>
              </a:ext>
            </a:extLst>
          </p:cNvPr>
          <p:cNvSpPr txBox="1"/>
          <p:nvPr/>
        </p:nvSpPr>
        <p:spPr>
          <a:xfrm>
            <a:off x="1799692" y="6175884"/>
            <a:ext cx="5544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https://www.youtube.com/watch?v=rn8iAeDK_NE</a:t>
            </a:r>
            <a:endParaRPr lang="en-CY" dirty="0"/>
          </a:p>
        </p:txBody>
      </p:sp>
      <p:pic>
        <p:nvPicPr>
          <p:cNvPr id="8" name="Ο δακρυσμένος δράκος">
            <a:hlinkClick r:id="" action="ppaction://media"/>
            <a:extLst>
              <a:ext uri="{FF2B5EF4-FFF2-40B4-BE49-F238E27FC236}">
                <a16:creationId xmlns:a16="http://schemas.microsoft.com/office/drawing/2014/main" id="{84CEAA36-771E-4FE6-BFC2-917A91DCE4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208" y="1142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139136" cy="1143000"/>
          </a:xfrm>
        </p:spPr>
        <p:txBody>
          <a:bodyPr>
            <a:noAutofit/>
          </a:bodyPr>
          <a:lstStyle/>
          <a:p>
            <a:r>
              <a:rPr 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5yearsold" pitchFamily="2" charset="-95"/>
                <a:ea typeface="Aka-AcidGR5yearsold" pitchFamily="2" charset="-95"/>
              </a:rPr>
              <a:t>Τι βλέπετε στην εικόνα; </a:t>
            </a:r>
            <a:br>
              <a:rPr 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5yearsold" pitchFamily="2" charset="-95"/>
                <a:ea typeface="Aka-AcidGR5yearsold" pitchFamily="2" charset="-95"/>
              </a:rPr>
            </a:br>
            <a:r>
              <a:rPr 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5yearsold" pitchFamily="2" charset="-95"/>
                <a:ea typeface="Aka-AcidGR5yearsold" pitchFamily="2" charset="-95"/>
              </a:rPr>
              <a:t>Τι νομίζετε ότι συμβαίνει;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76" y="-171401"/>
            <a:ext cx="1368152" cy="1645897"/>
          </a:xfrm>
          <a:prstGeom prst="rect">
            <a:avLst/>
          </a:prstGeom>
        </p:spPr>
      </p:pic>
      <p:pic>
        <p:nvPicPr>
          <p:cNvPr id="4" name="εικόνα, υποθέσεις">
            <a:hlinkClick r:id="" action="ppaction://media"/>
            <a:extLst>
              <a:ext uri="{FF2B5EF4-FFF2-40B4-BE49-F238E27FC236}">
                <a16:creationId xmlns:a16="http://schemas.microsoft.com/office/drawing/2014/main" id="{063B8626-97E4-40AD-904F-14BC6E7BB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9437" y="444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1314216"/>
            <a:ext cx="7858180" cy="554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1"/>
            <a:ext cx="3000363" cy="17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- Εικόνα" descr="boy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2916" y="4572008"/>
            <a:ext cx="1081084" cy="1973304"/>
          </a:xfrm>
          <a:prstGeom prst="rect">
            <a:avLst/>
          </a:prstGeom>
        </p:spPr>
      </p:pic>
      <p:sp>
        <p:nvSpPr>
          <p:cNvPr id="7" name="6 - Επεξήγηση με στρογγυλεμένο παραλληλόγραμμο"/>
          <p:cNvSpPr/>
          <p:nvPr/>
        </p:nvSpPr>
        <p:spPr>
          <a:xfrm>
            <a:off x="7072329" y="1928802"/>
            <a:ext cx="2071669" cy="2357454"/>
          </a:xfrm>
          <a:prstGeom prst="wedgeRoundRectCallout">
            <a:avLst>
              <a:gd name="adj1" fmla="val 25115"/>
              <a:gd name="adj2" fmla="val 5892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latin typeface="Aka-AcidGR-TotallyPlain" pitchFamily="2" charset="0"/>
                <a:ea typeface="Aka-AcidGR-TotallyPlain" pitchFamily="2" charset="0"/>
              </a:rPr>
              <a:t>Τι συνέβη τελικά;</a:t>
            </a:r>
          </a:p>
        </p:txBody>
      </p:sp>
      <p:pic>
        <p:nvPicPr>
          <p:cNvPr id="2" name="μεγαλόφωνη ανάγνωση">
            <a:hlinkClick r:id="" action="ppaction://media"/>
            <a:extLst>
              <a:ext uri="{FF2B5EF4-FFF2-40B4-BE49-F238E27FC236}">
                <a16:creationId xmlns:a16="http://schemas.microsoft.com/office/drawing/2014/main" id="{23D519C1-D6A1-43CE-A4A2-486451AA7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4008" y="548680"/>
            <a:ext cx="487363" cy="487363"/>
          </a:xfrm>
          <a:prstGeom prst="rect">
            <a:avLst/>
          </a:prstGeom>
        </p:spPr>
      </p:pic>
      <p:pic>
        <p:nvPicPr>
          <p:cNvPr id="3" name="ερώτηση">
            <a:hlinkClick r:id="" action="ppaction://media"/>
            <a:extLst>
              <a:ext uri="{FF2B5EF4-FFF2-40B4-BE49-F238E27FC236}">
                <a16:creationId xmlns:a16="http://schemas.microsoft.com/office/drawing/2014/main" id="{4D5FAEA9-D6B1-4512-86D1-745DB349E8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3458" y="2125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0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1314216"/>
            <a:ext cx="7858180" cy="554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1"/>
            <a:ext cx="3000363" cy="17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- Εικόνα" descr="boy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340" y="34411"/>
            <a:ext cx="719137" cy="1312642"/>
          </a:xfrm>
          <a:prstGeom prst="rect">
            <a:avLst/>
          </a:prstGeom>
        </p:spPr>
      </p:pic>
      <p:sp>
        <p:nvSpPr>
          <p:cNvPr id="7" name="6 - Επεξήγηση με στρογγυλεμένο παραλληλόγραμμο"/>
          <p:cNvSpPr/>
          <p:nvPr/>
        </p:nvSpPr>
        <p:spPr>
          <a:xfrm>
            <a:off x="2571735" y="0"/>
            <a:ext cx="4321999" cy="1178727"/>
          </a:xfrm>
          <a:prstGeom prst="wedgeRoundRectCallout">
            <a:avLst>
              <a:gd name="adj1" fmla="val -60305"/>
              <a:gd name="adj2" fmla="val -10428"/>
              <a:gd name="adj3" fmla="val 16667"/>
            </a:avLst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atin typeface="Aka-AcidGR-TotallyPlain" pitchFamily="2" charset="0"/>
                <a:ea typeface="Aka-AcidGR-TotallyPlain" pitchFamily="2" charset="0"/>
              </a:rPr>
              <a:t>Κυκλώνουμε όλα τα σημαδάκια στίξης.</a:t>
            </a:r>
          </a:p>
        </p:txBody>
      </p:sp>
      <p:sp>
        <p:nvSpPr>
          <p:cNvPr id="8" name="7 - Έλλειψη"/>
          <p:cNvSpPr/>
          <p:nvPr/>
        </p:nvSpPr>
        <p:spPr>
          <a:xfrm>
            <a:off x="3000364" y="4071942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4643438" y="3429000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1928794" y="2857496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Έλλειψη"/>
          <p:cNvSpPr/>
          <p:nvPr/>
        </p:nvSpPr>
        <p:spPr>
          <a:xfrm>
            <a:off x="6715140" y="2714620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Έλλειψη"/>
          <p:cNvSpPr/>
          <p:nvPr/>
        </p:nvSpPr>
        <p:spPr>
          <a:xfrm>
            <a:off x="5643570" y="2143116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Έλλειψη"/>
          <p:cNvSpPr/>
          <p:nvPr/>
        </p:nvSpPr>
        <p:spPr>
          <a:xfrm>
            <a:off x="5786446" y="1428736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2571736" y="5572140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Έλλειψη"/>
          <p:cNvSpPr/>
          <p:nvPr/>
        </p:nvSpPr>
        <p:spPr>
          <a:xfrm>
            <a:off x="7358082" y="4500570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Έλλειψη"/>
          <p:cNvSpPr/>
          <p:nvPr/>
        </p:nvSpPr>
        <p:spPr>
          <a:xfrm>
            <a:off x="3143240" y="4572008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Έλλειψη"/>
          <p:cNvSpPr/>
          <p:nvPr/>
        </p:nvSpPr>
        <p:spPr>
          <a:xfrm>
            <a:off x="5072066" y="6143644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18 - Έλλειψη"/>
          <p:cNvSpPr/>
          <p:nvPr/>
        </p:nvSpPr>
        <p:spPr>
          <a:xfrm>
            <a:off x="928662" y="1428736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19 - Έλλειψη"/>
          <p:cNvSpPr/>
          <p:nvPr/>
        </p:nvSpPr>
        <p:spPr>
          <a:xfrm>
            <a:off x="928662" y="2071678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Έλλειψη"/>
          <p:cNvSpPr/>
          <p:nvPr/>
        </p:nvSpPr>
        <p:spPr>
          <a:xfrm>
            <a:off x="928662" y="2786058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21 - Έλλειψη"/>
          <p:cNvSpPr/>
          <p:nvPr/>
        </p:nvSpPr>
        <p:spPr>
          <a:xfrm>
            <a:off x="857224" y="3429000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22 - Έλλειψη"/>
          <p:cNvSpPr/>
          <p:nvPr/>
        </p:nvSpPr>
        <p:spPr>
          <a:xfrm>
            <a:off x="928662" y="4071942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23 - Έλλειψη"/>
          <p:cNvSpPr/>
          <p:nvPr/>
        </p:nvSpPr>
        <p:spPr>
          <a:xfrm>
            <a:off x="928662" y="5143512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24 - Έλλειψη"/>
          <p:cNvSpPr/>
          <p:nvPr/>
        </p:nvSpPr>
        <p:spPr>
          <a:xfrm>
            <a:off x="857224" y="6143644"/>
            <a:ext cx="357190" cy="5000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σημεία στίξης">
            <a:hlinkClick r:id="" action="ppaction://media"/>
            <a:extLst>
              <a:ext uri="{FF2B5EF4-FFF2-40B4-BE49-F238E27FC236}">
                <a16:creationId xmlns:a16="http://schemas.microsoft.com/office/drawing/2014/main" id="{AB7FA8B2-F69F-4EBC-B7DC-005D4BC29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401" y="398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4" dur="23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6FCBB6C-F76F-4085-8E03-8C218A90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8" y="258330"/>
            <a:ext cx="8963025" cy="6341340"/>
          </a:xfrm>
          <a:prstGeom prst="rect">
            <a:avLst/>
          </a:prstGeom>
          <a:noFill/>
        </p:spPr>
      </p:pic>
      <p:pic>
        <p:nvPicPr>
          <p:cNvPr id="6" name="σημεία στίξης">
            <a:hlinkClick r:id="" action="ppaction://media"/>
            <a:extLst>
              <a:ext uri="{FF2B5EF4-FFF2-40B4-BE49-F238E27FC236}">
                <a16:creationId xmlns:a16="http://schemas.microsoft.com/office/drawing/2014/main" id="{14024029-8EE0-4711-9D08-FDAE15922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69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Διαβάζουμε σωστά σύμφωνα με το σημαδάκι της στίξης.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4282" y="2000240"/>
            <a:ext cx="8229600" cy="971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5400" dirty="0">
                <a:latin typeface="Aka-AcidGR-TotallyPlain" pitchFamily="2" charset="0"/>
                <a:ea typeface="Aka-AcidGR-TotallyPlain" pitchFamily="2" charset="0"/>
              </a:rPr>
              <a:t>Τρέμουν τα ποδαράκια του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7858148" y="1714488"/>
            <a:ext cx="4587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7858148" y="1785926"/>
            <a:ext cx="5180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7858148" y="1857364"/>
            <a:ext cx="4683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14282" y="4429132"/>
            <a:ext cx="835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latin typeface="Aka-AcidGR-TotallyPlain" pitchFamily="2" charset="0"/>
                <a:ea typeface="Aka-AcidGR-TotallyPlain" pitchFamily="2" charset="0"/>
              </a:rPr>
              <a:t>Μάλλον έχασε το δρόμο του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8215338" y="4214818"/>
            <a:ext cx="4587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8215338" y="4286256"/>
            <a:ext cx="4683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8215338" y="4071942"/>
            <a:ext cx="5180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13" name="παιχνίδι">
            <a:hlinkClick r:id="" action="ppaction://media"/>
            <a:extLst>
              <a:ext uri="{FF2B5EF4-FFF2-40B4-BE49-F238E27FC236}">
                <a16:creationId xmlns:a16="http://schemas.microsoft.com/office/drawing/2014/main" id="{EF6051ED-9F6B-49A1-90AD-756BA17D6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0175" y="1073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0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83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  <p:bldP spid="5" grpId="1"/>
      <p:bldP spid="7" grpId="0"/>
      <p:bldP spid="7" grpId="1"/>
      <p:bldP spid="8" grpId="0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11818"/>
          <a:stretch>
            <a:fillRect/>
          </a:stretch>
        </p:blipFill>
        <p:spPr bwMode="auto">
          <a:xfrm>
            <a:off x="0" y="1314216"/>
            <a:ext cx="6858016" cy="554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1"/>
            <a:ext cx="3000363" cy="17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- Εικόνα" descr="OCTOPUS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4502" y="5143512"/>
            <a:ext cx="1869497" cy="1714488"/>
          </a:xfrm>
          <a:prstGeom prst="rect">
            <a:avLst/>
          </a:prstGeom>
        </p:spPr>
      </p:pic>
      <p:sp>
        <p:nvSpPr>
          <p:cNvPr id="9" name="8 - Επεξήγηση με στρογγυλεμένο παραλληλόγραμμο"/>
          <p:cNvSpPr/>
          <p:nvPr/>
        </p:nvSpPr>
        <p:spPr>
          <a:xfrm>
            <a:off x="6400810" y="142876"/>
            <a:ext cx="2771800" cy="4643446"/>
          </a:xfrm>
          <a:prstGeom prst="wedgeRoundRectCallou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a-AcidGR-TotallyPlain" pitchFamily="2" charset="0"/>
                <a:ea typeface="Aka-AcidGR-TotallyPlain" pitchFamily="2" charset="0"/>
              </a:rPr>
              <a:t>Γεια σας! Με θυμάστε; Πήρα κάποιες λέξεις από το κείμενό σας και τις αντικατέστησα με εικόνες. Μπορείτε να τις ταιριάξετε;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3357554" y="1428736"/>
            <a:ext cx="157163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>
            <a:off x="3143240" y="2071678"/>
            <a:ext cx="107157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Ορθογώνιο"/>
          <p:cNvSpPr/>
          <p:nvPr/>
        </p:nvSpPr>
        <p:spPr>
          <a:xfrm>
            <a:off x="1357290" y="4572008"/>
            <a:ext cx="107157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"/>
          <p:cNvSpPr/>
          <p:nvPr/>
        </p:nvSpPr>
        <p:spPr>
          <a:xfrm>
            <a:off x="4429124" y="4000504"/>
            <a:ext cx="157163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Ορθογώνιο"/>
          <p:cNvSpPr/>
          <p:nvPr/>
        </p:nvSpPr>
        <p:spPr>
          <a:xfrm>
            <a:off x="2714612" y="3500438"/>
            <a:ext cx="157163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Ορθογώνιο"/>
          <p:cNvSpPr/>
          <p:nvPr/>
        </p:nvSpPr>
        <p:spPr>
          <a:xfrm>
            <a:off x="3214678" y="5143512"/>
            <a:ext cx="164307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Ορθογώνιο"/>
          <p:cNvSpPr/>
          <p:nvPr/>
        </p:nvSpPr>
        <p:spPr>
          <a:xfrm>
            <a:off x="3357554" y="6143644"/>
            <a:ext cx="157163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" name="16 - Εικόνα" descr="koutavaki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3306" y="1000108"/>
            <a:ext cx="1055525" cy="862012"/>
          </a:xfrm>
          <a:prstGeom prst="rect">
            <a:avLst/>
          </a:prstGeom>
        </p:spPr>
      </p:pic>
      <p:pic>
        <p:nvPicPr>
          <p:cNvPr id="18" name="17 - Εικόνα" descr="milk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868" y="5929330"/>
            <a:ext cx="748213" cy="785794"/>
          </a:xfrm>
          <a:prstGeom prst="rect">
            <a:avLst/>
          </a:prstGeom>
        </p:spPr>
      </p:pic>
      <p:pic>
        <p:nvPicPr>
          <p:cNvPr id="19" name="18 - Εικόνα" descr="rain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57290" y="4429132"/>
            <a:ext cx="785818" cy="785818"/>
          </a:xfrm>
          <a:prstGeom prst="rect">
            <a:avLst/>
          </a:prstGeom>
        </p:spPr>
      </p:pic>
      <p:pic>
        <p:nvPicPr>
          <p:cNvPr id="20" name="19 - Εικόνα" descr="road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7554" y="2000240"/>
            <a:ext cx="526196" cy="526196"/>
          </a:xfrm>
          <a:prstGeom prst="rect">
            <a:avLst/>
          </a:prstGeom>
        </p:spPr>
      </p:pic>
      <p:pic>
        <p:nvPicPr>
          <p:cNvPr id="21" name="20 - Εικόνα" descr="skotad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43438" y="3786190"/>
            <a:ext cx="742868" cy="742868"/>
          </a:xfrm>
          <a:prstGeom prst="rect">
            <a:avLst/>
          </a:prstGeom>
        </p:spPr>
      </p:pic>
      <p:pic>
        <p:nvPicPr>
          <p:cNvPr id="22" name="21 - Εικόνα" descr="dog.png"/>
          <p:cNvPicPr>
            <a:picLocks noChangeAspect="1"/>
          </p:cNvPicPr>
          <p:nvPr/>
        </p:nvPicPr>
        <p:blipFill>
          <a:blip r:embed="rId13"/>
          <a:srcRect l="15000" t="27985" r="2499" b="27238"/>
          <a:stretch>
            <a:fillRect/>
          </a:stretch>
        </p:blipFill>
        <p:spPr>
          <a:xfrm>
            <a:off x="3500430" y="5143512"/>
            <a:ext cx="785818" cy="571504"/>
          </a:xfrm>
          <a:prstGeom prst="rect">
            <a:avLst/>
          </a:prstGeom>
        </p:spPr>
      </p:pic>
      <p:pic>
        <p:nvPicPr>
          <p:cNvPr id="23" name="22 - Εικόνα" descr="wood plank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86050" y="3571876"/>
            <a:ext cx="1784219" cy="270732"/>
          </a:xfrm>
          <a:prstGeom prst="rect">
            <a:avLst/>
          </a:prstGeom>
        </p:spPr>
      </p:pic>
      <p:pic>
        <p:nvPicPr>
          <p:cNvPr id="2" name="Άκης χταποδάκης">
            <a:hlinkClick r:id="" action="ppaction://media"/>
            <a:extLst>
              <a:ext uri="{FF2B5EF4-FFF2-40B4-BE49-F238E27FC236}">
                <a16:creationId xmlns:a16="http://schemas.microsoft.com/office/drawing/2014/main" id="{AC8FCF9E-1A30-419D-AD23-96DB3284C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19881" y="332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5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πεξήγηση με στρογγυλεμένο παραλληλόγραμμο"/>
          <p:cNvSpPr/>
          <p:nvPr/>
        </p:nvSpPr>
        <p:spPr>
          <a:xfrm>
            <a:off x="179512" y="0"/>
            <a:ext cx="6964256" cy="1428736"/>
          </a:xfrm>
          <a:prstGeom prst="wedgeRoundRectCallout">
            <a:avLst>
              <a:gd name="adj1" fmla="val 53896"/>
              <a:gd name="adj2" fmla="val -8773"/>
              <a:gd name="adj3" fmla="val 16667"/>
            </a:avLst>
          </a:prstGeom>
          <a:solidFill>
            <a:srgbClr val="FF00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atin typeface="Aka-AcidGR-TotallyPlain" pitchFamily="2" charset="0"/>
                <a:ea typeface="Aka-AcidGR-TotallyPlain" pitchFamily="2" charset="0"/>
              </a:rPr>
              <a:t>Παρατήρησε ποιο γράμμα έχουν όλες αυτές οι λέξεις του κειμένου.</a:t>
            </a:r>
          </a:p>
        </p:txBody>
      </p:sp>
      <p:pic>
        <p:nvPicPr>
          <p:cNvPr id="8" name="7 - Εικόνα" descr="agentwolfi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1095" y="47612"/>
            <a:ext cx="1500166" cy="195601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500438"/>
            <a:ext cx="2500330" cy="102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3714752"/>
            <a:ext cx="252278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5143512"/>
            <a:ext cx="2524135" cy="7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40" y="1571612"/>
            <a:ext cx="287682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29454" y="2428868"/>
            <a:ext cx="1785950" cy="70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8662" y="5572140"/>
            <a:ext cx="3397507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2910" y="2071678"/>
            <a:ext cx="195581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- Ορθογώνιο"/>
          <p:cNvSpPr/>
          <p:nvPr/>
        </p:nvSpPr>
        <p:spPr>
          <a:xfrm>
            <a:off x="3377800" y="1428736"/>
            <a:ext cx="2762296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0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emyRetro" pitchFamily="50" charset="0"/>
                <a:cs typeface="Arial" pitchFamily="34" charset="0"/>
              </a:rPr>
              <a:t>δ</a:t>
            </a:r>
            <a:endParaRPr lang="el-GR" sz="30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hemyRetro" pitchFamily="50" charset="0"/>
              <a:cs typeface="Arial" pitchFamily="34" charset="0"/>
            </a:endParaRPr>
          </a:p>
        </p:txBody>
      </p:sp>
      <p:pic>
        <p:nvPicPr>
          <p:cNvPr id="3" name="λέξεις με δ">
            <a:hlinkClick r:id="" action="ppaction://media"/>
            <a:extLst>
              <a:ext uri="{FF2B5EF4-FFF2-40B4-BE49-F238E27FC236}">
                <a16:creationId xmlns:a16="http://schemas.microsoft.com/office/drawing/2014/main" id="{5DBB1759-B7F5-4FB9-AD54-AABECDDA4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13750" y="1485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6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338</Words>
  <Application>Microsoft Office PowerPoint</Application>
  <PresentationFormat>On-screen Show (4:3)</PresentationFormat>
  <Paragraphs>105</Paragraphs>
  <Slides>29</Slides>
  <Notes>8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Aka-AcidGR5yearsold</vt:lpstr>
      <vt:lpstr>Aka-AcidGR-DiaryGirl</vt:lpstr>
      <vt:lpstr>Aka-AcidGR-TotallyPlain</vt:lpstr>
      <vt:lpstr>Arial</vt:lpstr>
      <vt:lpstr>Calibri</vt:lpstr>
      <vt:lpstr>ChemyRetro</vt:lpstr>
      <vt:lpstr>Θέμα του Office</vt:lpstr>
      <vt:lpstr>Μόνος στο σκοτάδι!</vt:lpstr>
      <vt:lpstr>PowerPoint Presentation</vt:lpstr>
      <vt:lpstr>Τι βλέπετε στην εικόνα;  Τι νομίζετε ότι συμβαίνει;</vt:lpstr>
      <vt:lpstr>PowerPoint Presentation</vt:lpstr>
      <vt:lpstr>PowerPoint Presentation</vt:lpstr>
      <vt:lpstr>PowerPoint Presentation</vt:lpstr>
      <vt:lpstr>Διαβάζουμε σωστά σύμφωνα με το σημαδάκι της στίξης.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Το μαγικό ραβδί!  Λέμε λέξεις από Δδ.</vt:lpstr>
      <vt:lpstr>.</vt:lpstr>
      <vt:lpstr>PowerPoint Presentation</vt:lpstr>
      <vt:lpstr>PowerPoint Presentation</vt:lpstr>
      <vt:lpstr>PowerPoint Presentation</vt:lpstr>
      <vt:lpstr>Παρατηρούμε τις εικόνες και κυκλώνουμε τα Δ 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Φτιάχνουμε με τη γραμματοθήκη τις λέξεις!</vt:lpstr>
      <vt:lpstr>Βλέπουμε το βίντεο « Ο δακρυσμένος δράκος»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Μόνος στο σκοτάδι!</dc:title>
  <dc:creator>Ζαμπέτα Χριστοφή</dc:creator>
  <cp:lastModifiedBy>Betty Christophi</cp:lastModifiedBy>
  <cp:revision>5</cp:revision>
  <dcterms:created xsi:type="dcterms:W3CDTF">2021-01-17T14:10:25Z</dcterms:created>
  <dcterms:modified xsi:type="dcterms:W3CDTF">2021-01-17T14:52:50Z</dcterms:modified>
</cp:coreProperties>
</file>