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86" r:id="rId6"/>
    <p:sldId id="261" r:id="rId7"/>
    <p:sldId id="262" r:id="rId8"/>
    <p:sldId id="263" r:id="rId9"/>
    <p:sldId id="283" r:id="rId10"/>
    <p:sldId id="284" r:id="rId11"/>
    <p:sldId id="264" r:id="rId12"/>
    <p:sldId id="265" r:id="rId13"/>
    <p:sldId id="267" r:id="rId14"/>
    <p:sldId id="268" r:id="rId15"/>
    <p:sldId id="269" r:id="rId16"/>
    <p:sldId id="285" r:id="rId17"/>
    <p:sldId id="270" r:id="rId18"/>
    <p:sldId id="273" r:id="rId19"/>
    <p:sldId id="274" r:id="rId20"/>
    <p:sldId id="275" r:id="rId21"/>
    <p:sldId id="276" r:id="rId22"/>
    <p:sldId id="26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5BB9A-3B52-4C70-803E-F24EAB0C67AF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34E8F-6167-4D20-9DA5-AF5128077F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042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Διαβάζω 1</a:t>
            </a:r>
            <a:r>
              <a:rPr kumimoji="0" lang="el-GR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η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φορά.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34E8F-6167-4D20-9DA5-AF5128077F5A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225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Διαβάζω 2</a:t>
            </a:r>
            <a:r>
              <a:rPr lang="el-GR" sz="1200" baseline="30000" dirty="0"/>
              <a:t>η</a:t>
            </a:r>
            <a:r>
              <a:rPr lang="el-GR" sz="1200" dirty="0"/>
              <a:t> φορά.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34E8F-6167-4D20-9DA5-AF5128077F5A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8585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Διαβάζουμε όλοι μαζί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34E8F-6167-4D20-9DA5-AF5128077F5A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116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A08E2-247E-4677-A4F8-1C6B5A94D539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712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91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71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54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58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0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034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4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552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37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28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81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04279-BC96-497F-9342-B7C1BD019B78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04BC5-5EB3-46FD-B16D-62591B81C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400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aksiasterati.blogspot.g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35NnLQb50w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hyperlink" Target="file:///C:\Users\&#921;&#969;&#940;&#957;&#957;&#945;\Videos\&#926;&#940;&#957;&#952;&#951;%20City%20of%20Xanthi.mp4" TargetMode="Externa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998168" y="5301208"/>
            <a:ext cx="5470376" cy="1470025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Το παράξενο ταξίδι της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Συννεφένιας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 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8172400" y="3091408"/>
            <a:ext cx="1328192" cy="1129680"/>
          </a:xfrm>
        </p:spPr>
        <p:txBody>
          <a:bodyPr>
            <a:normAutofit/>
          </a:bodyPr>
          <a:lstStyle/>
          <a:p>
            <a:r>
              <a:rPr lang="el-G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Ξξ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2060104" y="4301480"/>
            <a:ext cx="1328192" cy="1129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Ξξ</a:t>
            </a:r>
            <a:endParaRPr lang="el-G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5" name="2 - Υπότιτλος"/>
          <p:cNvSpPr txBox="1">
            <a:spLocks/>
          </p:cNvSpPr>
          <p:nvPr/>
        </p:nvSpPr>
        <p:spPr>
          <a:xfrm>
            <a:off x="3923928" y="1628800"/>
            <a:ext cx="1328192" cy="1129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Ξξ</a:t>
            </a:r>
            <a:endParaRPr lang="el-G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6" name="2 - Υπότιτλος"/>
          <p:cNvSpPr txBox="1">
            <a:spLocks/>
          </p:cNvSpPr>
          <p:nvPr/>
        </p:nvSpPr>
        <p:spPr>
          <a:xfrm>
            <a:off x="7164288" y="-148952"/>
            <a:ext cx="1328192" cy="1129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Ξξ</a:t>
            </a:r>
            <a:endParaRPr lang="el-G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8078" y="0"/>
            <a:ext cx="7614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schemeClr val="bg1">
                    <a:lumMod val="65000"/>
                  </a:schemeClr>
                </a:solidFill>
                <a:latin typeface="ChemyRetro" pitchFamily="50" charset="0"/>
              </a:rPr>
              <a:t>Χατσίκου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  <a:latin typeface="ChemyRetro" pitchFamily="50" charset="0"/>
              </a:rPr>
              <a:t> Ιωάννα </a:t>
            </a:r>
            <a:r>
              <a:rPr lang="el-GR" u="sng" dirty="0">
                <a:solidFill>
                  <a:srgbClr val="00B0F0"/>
                </a:solidFill>
                <a:latin typeface="ChemyRetro" pitchFamily="50" charset="0"/>
                <a:hlinkClick r:id="rId3"/>
              </a:rPr>
              <a:t>http://taksiasterati.blogspot.gr</a:t>
            </a:r>
            <a:r>
              <a:rPr lang="el-GR" u="sng" dirty="0">
                <a:solidFill>
                  <a:srgbClr val="00B0F0"/>
                </a:solidFill>
                <a:latin typeface="ChemyRetro" pitchFamily="50" charset="0"/>
              </a:rPr>
              <a:t> </a:t>
            </a:r>
          </a:p>
          <a:p>
            <a:r>
              <a:rPr lang="el-GR" u="sng" dirty="0">
                <a:solidFill>
                  <a:srgbClr val="00B0F0"/>
                </a:solidFill>
                <a:latin typeface="ChemyRetro" pitchFamily="50" charset="0"/>
              </a:rPr>
              <a:t>Τροποποίηση με προσθαφαίρεση διαφανειών και ηχητικών: </a:t>
            </a:r>
            <a:r>
              <a:rPr lang="el-GR" u="sng" dirty="0" err="1">
                <a:solidFill>
                  <a:srgbClr val="00B0F0"/>
                </a:solidFill>
                <a:latin typeface="ChemyRetro" pitchFamily="50" charset="0"/>
              </a:rPr>
              <a:t>Μπέτυ</a:t>
            </a:r>
            <a:r>
              <a:rPr lang="el-GR" u="sng" dirty="0">
                <a:solidFill>
                  <a:srgbClr val="00B0F0"/>
                </a:solidFill>
                <a:latin typeface="ChemyRetro" pitchFamily="50" charset="0"/>
              </a:rPr>
              <a:t> Χριστοφή</a:t>
            </a:r>
          </a:p>
          <a:p>
            <a:endParaRPr lang="el-GR" dirty="0">
              <a:solidFill>
                <a:srgbClr val="00B0F0"/>
              </a:solidFill>
              <a:latin typeface="ChemyRet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4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Επεξήγηση με στρογγυλεμένο παραλληλόγραμμο 5"/>
          <p:cNvSpPr/>
          <p:nvPr/>
        </p:nvSpPr>
        <p:spPr>
          <a:xfrm>
            <a:off x="4182510" y="0"/>
            <a:ext cx="4943475" cy="3733800"/>
          </a:xfrm>
          <a:prstGeom prst="wedgeRoundRectCallout">
            <a:avLst>
              <a:gd name="adj1" fmla="val -64287"/>
              <a:gd name="adj2" fmla="val 26508"/>
              <a:gd name="adj3" fmla="val 16667"/>
            </a:avLst>
          </a:prstGeom>
          <a:solidFill>
            <a:srgbClr val="FF0000"/>
          </a:solidFill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 w="285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Πού θα πάει να ζήσει το </a:t>
            </a:r>
            <a:r>
              <a:rPr lang="el-GR" sz="4400" b="1" dirty="0" err="1">
                <a:ln w="285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Ξξ</a:t>
            </a:r>
            <a:r>
              <a:rPr lang="el-GR" sz="4400" b="1" dirty="0">
                <a:ln w="285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; Στο ήσυχο χωριό ή στο χωριό των φωνακλάδικων;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65" y="1052736"/>
            <a:ext cx="4033230" cy="3806252"/>
          </a:xfrm>
          <a:prstGeom prst="rect">
            <a:avLst/>
          </a:prstGeom>
        </p:spPr>
      </p:pic>
      <p:pic>
        <p:nvPicPr>
          <p:cNvPr id="2" name="σύμφωνο">
            <a:hlinkClick r:id="" action="ppaction://media"/>
            <a:extLst>
              <a:ext uri="{FF2B5EF4-FFF2-40B4-BE49-F238E27FC236}">
                <a16:creationId xmlns:a16="http://schemas.microsoft.com/office/drawing/2014/main" id="{72A0F1A3-5043-402F-96C9-5C4FCC4FE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760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002060"/>
                </a:solidFill>
                <a:latin typeface="Aka-AcidGR-TotallyPlain" pitchFamily="2" charset="0"/>
                <a:ea typeface="Aka-AcidGR-TotallyPlain" pitchFamily="2" charset="0"/>
              </a:rPr>
              <a:t>Το νέο μας γράμμα.</a:t>
            </a:r>
            <a:br>
              <a:rPr lang="el-GR" dirty="0">
                <a:solidFill>
                  <a:srgbClr val="002060"/>
                </a:solidFill>
                <a:latin typeface="Aka-AcidGR-TotallyPlain" pitchFamily="2" charset="0"/>
                <a:ea typeface="Aka-AcidGR-TotallyPlain" pitchFamily="2" charset="0"/>
              </a:rPr>
            </a:br>
            <a:endParaRPr lang="el-GR" sz="2400" dirty="0">
              <a:solidFill>
                <a:srgbClr val="002060"/>
              </a:solidFill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233223" y="2000240"/>
            <a:ext cx="422904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21600" b="1" cap="none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 ξ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192879" y="1714488"/>
            <a:ext cx="11160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6600" b="1" cap="none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ξα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203166" y="3214686"/>
            <a:ext cx="10583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6600" b="1" cap="none" spc="150" dirty="0" err="1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ξο</a:t>
            </a:r>
            <a:endParaRPr lang="el-GR" sz="6600" b="1" cap="none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557952" y="5000636"/>
            <a:ext cx="8899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6600" b="1" cap="none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ξι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3949304" y="5357826"/>
            <a:ext cx="10839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6600" b="1" cap="none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ξε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6732982" y="5429264"/>
            <a:ext cx="11801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6600" b="1" cap="none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ξη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7370210" y="3429000"/>
            <a:ext cx="10486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6600" b="1" cap="none" spc="150" dirty="0" err="1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ξυ</a:t>
            </a:r>
            <a:endParaRPr lang="el-GR" sz="6600" b="1" cap="none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6606136" y="1785926"/>
            <a:ext cx="12362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6600" b="1" cap="none" spc="150" dirty="0" err="1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</a:t>
            </a:r>
            <a:r>
              <a:rPr lang="el-GR" sz="6600" b="1" spc="150" dirty="0" err="1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ω</a:t>
            </a:r>
            <a:endParaRPr lang="el-GR" sz="6600" b="1" cap="none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pic>
        <p:nvPicPr>
          <p:cNvPr id="3" name="συλλαβές">
            <a:hlinkClick r:id="" action="ppaction://media"/>
            <a:extLst>
              <a:ext uri="{FF2B5EF4-FFF2-40B4-BE49-F238E27FC236}">
                <a16:creationId xmlns:a16="http://schemas.microsoft.com/office/drawing/2014/main" id="{68F8745A-D401-44B9-8C85-59DFFC623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7552" y="3846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Λέμε λέξεις από ξ.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6"/>
          <a:stretch/>
        </p:blipFill>
        <p:spPr>
          <a:xfrm>
            <a:off x="2975530" y="3284984"/>
            <a:ext cx="3148078" cy="3168111"/>
          </a:xfrm>
          <a:prstGeom prst="rect">
            <a:avLst/>
          </a:prstGeom>
        </p:spPr>
      </p:pic>
      <p:pic>
        <p:nvPicPr>
          <p:cNvPr id="3" name="λέξεις από ξ">
            <a:hlinkClick r:id="" action="ppaction://media"/>
            <a:extLst>
              <a:ext uri="{FF2B5EF4-FFF2-40B4-BE49-F238E27FC236}">
                <a16:creationId xmlns:a16="http://schemas.microsoft.com/office/drawing/2014/main" id="{A2A53CFF-66C6-47C1-B1E6-FF4B497AA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784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Κιτρινίζουμε όλα τα </a:t>
            </a:r>
            <a:r>
              <a:rPr lang="el-GR" dirty="0">
                <a:solidFill>
                  <a:srgbClr val="FF0000"/>
                </a:solidFill>
                <a:latin typeface="Aka-AcidGR-TotallyPlain" pitchFamily="2" charset="0"/>
                <a:ea typeface="Aka-AcidGR-TotallyPlain" pitchFamily="2" charset="0"/>
              </a:rPr>
              <a:t>Ξ ξ</a:t>
            </a:r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 του κειμένου.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00174"/>
            <a:ext cx="7929618" cy="531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Έλλειψη"/>
          <p:cNvSpPr/>
          <p:nvPr/>
        </p:nvSpPr>
        <p:spPr>
          <a:xfrm>
            <a:off x="1357290" y="1785926"/>
            <a:ext cx="500066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1714480" y="4071942"/>
            <a:ext cx="357190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7" name="6 - Έλλειψη"/>
          <p:cNvSpPr/>
          <p:nvPr/>
        </p:nvSpPr>
        <p:spPr>
          <a:xfrm>
            <a:off x="2357422" y="4500570"/>
            <a:ext cx="357190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4643438" y="4929198"/>
            <a:ext cx="357190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9" name="8 - Έλλειψη"/>
          <p:cNvSpPr/>
          <p:nvPr/>
        </p:nvSpPr>
        <p:spPr>
          <a:xfrm>
            <a:off x="3857620" y="5357826"/>
            <a:ext cx="357190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0" name="9 - Έλλειψη"/>
          <p:cNvSpPr/>
          <p:nvPr/>
        </p:nvSpPr>
        <p:spPr>
          <a:xfrm>
            <a:off x="6858016" y="5429264"/>
            <a:ext cx="285752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1" name="10 - Έλλειψη"/>
          <p:cNvSpPr/>
          <p:nvPr/>
        </p:nvSpPr>
        <p:spPr>
          <a:xfrm>
            <a:off x="2571736" y="6215082"/>
            <a:ext cx="285752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ka-AcidGR-TotallyPlain" pitchFamily="2" charset="0"/>
              <a:ea typeface="Aka-AcidGR-TotallyPlain" pitchFamily="2" charset="0"/>
            </a:endParaRPr>
          </a:p>
        </p:txBody>
      </p:sp>
      <p:pic>
        <p:nvPicPr>
          <p:cNvPr id="3" name="εντοπισμός ξ">
            <a:hlinkClick r:id="" action="ppaction://media"/>
            <a:extLst>
              <a:ext uri="{FF2B5EF4-FFF2-40B4-BE49-F238E27FC236}">
                <a16:creationId xmlns:a16="http://schemas.microsoft.com/office/drawing/2014/main" id="{0592291B-3994-4B02-8498-21B9E6226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1215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Ορθογώνιο"/>
          <p:cNvSpPr/>
          <p:nvPr/>
        </p:nvSpPr>
        <p:spPr>
          <a:xfrm>
            <a:off x="1817281" y="1929606"/>
            <a:ext cx="60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5400" b="1" cap="none" spc="0" dirty="0">
                <a:ln w="50800"/>
                <a:solidFill>
                  <a:srgbClr val="FF0000"/>
                </a:solidFill>
                <a:effectLst/>
                <a:latin typeface="Aka-AcidGR-TotallyPlain" pitchFamily="2" charset="0"/>
                <a:ea typeface="Aka-AcidGR-TotallyPlain" pitchFamily="2" charset="0"/>
              </a:rPr>
              <a:t>Ξ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2148038" y="2649686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5400" b="1" cap="none" spc="0" dirty="0">
                <a:ln w="50800"/>
                <a:solidFill>
                  <a:srgbClr val="FF0000"/>
                </a:solidFill>
                <a:effectLst/>
                <a:latin typeface="Aka-AcidGR-TotallyPlain" pitchFamily="2" charset="0"/>
                <a:ea typeface="Aka-AcidGR-TotallyPlain" pitchFamily="2" charset="0"/>
              </a:rPr>
              <a:t>ξ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5100366" y="2649686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5400" b="1" cap="none" spc="0" dirty="0">
                <a:ln w="50800"/>
                <a:solidFill>
                  <a:srgbClr val="FF0000"/>
                </a:solidFill>
                <a:effectLst/>
                <a:latin typeface="Aka-AcidGR-TotallyPlain" pitchFamily="2" charset="0"/>
                <a:ea typeface="Aka-AcidGR-TotallyPlain" pitchFamily="2" charset="0"/>
              </a:rPr>
              <a:t>ξ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2580086" y="328498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5400" b="1" cap="none" spc="0" dirty="0">
                <a:ln w="50800"/>
                <a:solidFill>
                  <a:srgbClr val="FF0000"/>
                </a:solidFill>
                <a:effectLst/>
                <a:latin typeface="Aka-AcidGR-TotallyPlain" pitchFamily="2" charset="0"/>
                <a:ea typeface="Aka-AcidGR-TotallyPlain" pitchFamily="2" charset="0"/>
              </a:rPr>
              <a:t>ξ</a:t>
            </a:r>
          </a:p>
        </p:txBody>
      </p:sp>
      <p:pic>
        <p:nvPicPr>
          <p:cNvPr id="2" name="ασκ.1">
            <a:hlinkClick r:id="" action="ppaction://media"/>
            <a:extLst>
              <a:ext uri="{FF2B5EF4-FFF2-40B4-BE49-F238E27FC236}">
                <a16:creationId xmlns:a16="http://schemas.microsoft.com/office/drawing/2014/main" id="{75150607-F358-4460-AB22-2E3DABF68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158126" y="530259"/>
            <a:ext cx="9334842" cy="605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τραγούδι">
            <a:hlinkClick r:id="" action="ppaction://media"/>
            <a:extLst>
              <a:ext uri="{FF2B5EF4-FFF2-40B4-BE49-F238E27FC236}">
                <a16:creationId xmlns:a16="http://schemas.microsoft.com/office/drawing/2014/main" id="{CF0F81DE-D7B7-44BE-949B-31F651032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616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Συννεφένια- Ξξ- Ψψ- Γλώσσα Α΄Δημοτικού">
            <a:hlinkClick r:id="" action="ppaction://media"/>
            <a:extLst>
              <a:ext uri="{FF2B5EF4-FFF2-40B4-BE49-F238E27FC236}">
                <a16:creationId xmlns:a16="http://schemas.microsoft.com/office/drawing/2014/main" id="{A10FBFE4-CE29-4FEE-8E75-EED9540D849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5981" y="928290"/>
            <a:ext cx="8852037" cy="50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Το παράξενο ταξίδι της </a:t>
            </a:r>
            <a:r>
              <a:rPr lang="el-GR" dirty="0" err="1">
                <a:latin typeface="Aka-AcidGR-TotallyPlain" pitchFamily="2" charset="0"/>
                <a:ea typeface="Aka-AcidGR-TotallyPlain" pitchFamily="2" charset="0"/>
              </a:rPr>
              <a:t>Συννεφένιας</a:t>
            </a:r>
            <a:endParaRPr lang="el-GR" dirty="0"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Τετράδιο εργασιών</a:t>
            </a:r>
          </a:p>
        </p:txBody>
      </p:sp>
    </p:spTree>
    <p:extLst>
      <p:ext uri="{BB962C8B-B14F-4D97-AF65-F5344CB8AC3E}">
        <p14:creationId xmlns:p14="http://schemas.microsoft.com/office/powerpoint/2010/main" val="41228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5143536" cy="674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89040"/>
            <a:ext cx="2703934" cy="2703934"/>
          </a:xfrm>
          <a:prstGeom prst="rect">
            <a:avLst/>
          </a:prstGeom>
        </p:spPr>
      </p:pic>
      <p:sp>
        <p:nvSpPr>
          <p:cNvPr id="3" name="Επεξήγηση με στρογγυλεμένο παραλληλόγραμμο 2"/>
          <p:cNvSpPr/>
          <p:nvPr/>
        </p:nvSpPr>
        <p:spPr>
          <a:xfrm>
            <a:off x="5652120" y="1484784"/>
            <a:ext cx="3096344" cy="2016224"/>
          </a:xfrm>
          <a:prstGeom prst="wedgeRoundRectCallou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5yearsold" pitchFamily="2" charset="-95"/>
                <a:ea typeface="Aka-AcidGR5yearsold" pitchFamily="2" charset="-95"/>
              </a:rPr>
              <a:t>Τι βλέπουμε;</a:t>
            </a:r>
          </a:p>
        </p:txBody>
      </p:sp>
    </p:spTree>
    <p:extLst>
      <p:ext uri="{BB962C8B-B14F-4D97-AF65-F5344CB8AC3E}">
        <p14:creationId xmlns:p14="http://schemas.microsoft.com/office/powerpoint/2010/main" val="34511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244" y="64119"/>
            <a:ext cx="4071966" cy="687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89040"/>
            <a:ext cx="2703934" cy="2703934"/>
          </a:xfrm>
          <a:prstGeom prst="rect">
            <a:avLst/>
          </a:prstGeom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5652120" y="1484784"/>
            <a:ext cx="3096344" cy="2016224"/>
          </a:xfrm>
          <a:prstGeom prst="wedgeRoundRectCallout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5yearsold" pitchFamily="2" charset="-95"/>
                <a:ea typeface="Aka-AcidGR5yearsold" pitchFamily="2" charset="-95"/>
              </a:rPr>
              <a:t>Τι βλέπουμε;</a:t>
            </a:r>
          </a:p>
        </p:txBody>
      </p:sp>
    </p:spTree>
    <p:extLst>
      <p:ext uri="{BB962C8B-B14F-4D97-AF65-F5344CB8AC3E}">
        <p14:creationId xmlns:p14="http://schemas.microsoft.com/office/powerpoint/2010/main" val="42589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16211" y="857232"/>
            <a:ext cx="9160211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l-GR" sz="2800" b="1" dirty="0">
                <a:latin typeface="Aka-AcidGR-TotallyPlain" pitchFamily="2" charset="0"/>
                <a:ea typeface="Aka-AcidGR-TotallyPlain" pitchFamily="2" charset="0"/>
              </a:rPr>
              <a:t>Τι βλέπουμε στην εικόνα; Τι νομίζετε ότι συμβαίνει;</a:t>
            </a:r>
          </a:p>
        </p:txBody>
      </p:sp>
      <p:pic>
        <p:nvPicPr>
          <p:cNvPr id="3" name="εικόνα">
            <a:hlinkClick r:id="" action="ppaction://media"/>
            <a:extLst>
              <a:ext uri="{FF2B5EF4-FFF2-40B4-BE49-F238E27FC236}">
                <a16:creationId xmlns:a16="http://schemas.microsoft.com/office/drawing/2014/main" id="{40AC8078-3657-479C-9EA4-45F7B0D61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55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t="19847" b="-3124"/>
          <a:stretch/>
        </p:blipFill>
        <p:spPr bwMode="auto">
          <a:xfrm>
            <a:off x="395536" y="188640"/>
            <a:ext cx="6786610" cy="332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5" y="3284984"/>
            <a:ext cx="2343894" cy="2343894"/>
          </a:xfrm>
          <a:prstGeom prst="rect">
            <a:avLst/>
          </a:prstGeom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3131840" y="3089661"/>
            <a:ext cx="5760640" cy="2520280"/>
          </a:xfrm>
          <a:prstGeom prst="wedgeRoundRectCallout">
            <a:avLst>
              <a:gd name="adj1" fmla="val -55947"/>
              <a:gd name="adj2" fmla="val 7528"/>
              <a:gd name="adj3" fmla="val 16667"/>
            </a:avLst>
          </a:prstGeom>
          <a:solidFill>
            <a:srgbClr val="0066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5yearsold" pitchFamily="2" charset="-95"/>
                <a:ea typeface="Aka-AcidGR5yearsold" pitchFamily="2" charset="-95"/>
              </a:rPr>
              <a:t>Πού θα πάμε , αν ακολουθήσουμε την πινακίδα;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6097"/>
            <a:ext cx="7773485" cy="6239746"/>
          </a:xfrm>
          <a:prstGeom prst="rect">
            <a:avLst/>
          </a:prstGeom>
        </p:spPr>
      </p:pic>
      <p:sp>
        <p:nvSpPr>
          <p:cNvPr id="6" name="Δεξιό βέλος 5"/>
          <p:cNvSpPr/>
          <p:nvPr/>
        </p:nvSpPr>
        <p:spPr>
          <a:xfrm rot="20967401">
            <a:off x="2821785" y="912355"/>
            <a:ext cx="2260101" cy="172274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" y="310344"/>
            <a:ext cx="9170374" cy="594928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6336285" y="326661"/>
            <a:ext cx="2933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hemyRetro" pitchFamily="50" charset="0"/>
              </a:rPr>
              <a:t>Ξάνθη </a:t>
            </a:r>
          </a:p>
        </p:txBody>
      </p:sp>
    </p:spTree>
    <p:extLst>
      <p:ext uri="{BB962C8B-B14F-4D97-AF65-F5344CB8AC3E}">
        <p14:creationId xmlns:p14="http://schemas.microsoft.com/office/powerpoint/2010/main" val="102353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2221118" y="2462"/>
            <a:ext cx="455284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ταξίδι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69478" y="2216817"/>
            <a:ext cx="192552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τα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179512" y="4747612"/>
            <a:ext cx="99578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τ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3722969" y="4780582"/>
            <a:ext cx="112242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ξ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6506673" y="4911847"/>
            <a:ext cx="96051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δ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3707904" y="2219553"/>
            <a:ext cx="157927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 err="1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ξί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7484800" y="2206798"/>
            <a:ext cx="141737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 err="1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δι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1763688" y="4816849"/>
            <a:ext cx="111440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α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5436096" y="4847440"/>
            <a:ext cx="64152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ί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8106943" y="4722669"/>
            <a:ext cx="64152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ι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9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Γράφουμε ξ.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14554"/>
            <a:ext cx="82598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08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857364"/>
            <a:ext cx="907426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Έλλειψη"/>
          <p:cNvSpPr/>
          <p:nvPr/>
        </p:nvSpPr>
        <p:spPr>
          <a:xfrm>
            <a:off x="4643438" y="3500438"/>
            <a:ext cx="2286016" cy="92869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Έλλειψη"/>
          <p:cNvSpPr/>
          <p:nvPr/>
        </p:nvSpPr>
        <p:spPr>
          <a:xfrm>
            <a:off x="428596" y="4286256"/>
            <a:ext cx="3571900" cy="100013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άσκηση 2">
            <a:hlinkClick r:id="" action="ppaction://media"/>
            <a:extLst>
              <a:ext uri="{FF2B5EF4-FFF2-40B4-BE49-F238E27FC236}">
                <a16:creationId xmlns:a16="http://schemas.microsoft.com/office/drawing/2014/main" id="{00E52096-40B8-43F8-A890-271E4CF92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15567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3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endParaRPr lang="el-GR">
              <a:latin typeface="Aka-AcidGR5yearsold" pitchFamily="2" charset="-95"/>
              <a:ea typeface="Aka-AcidGR5yearsold" pitchFamily="2" charset="-95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452568"/>
            <a:ext cx="9124245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1912764" y="1484784"/>
            <a:ext cx="489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5yearsold" pitchFamily="2" charset="-95"/>
                <a:ea typeface="Aka-AcidGR5yearsold" pitchFamily="2" charset="-95"/>
              </a:rPr>
              <a:t>τ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2166352" y="2130266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5yearsold" pitchFamily="2" charset="-95"/>
                <a:ea typeface="Aka-AcidGR5yearsold" pitchFamily="2" charset="-95"/>
              </a:rPr>
              <a:t>α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925456" y="2773208"/>
            <a:ext cx="521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5yearsold" pitchFamily="2" charset="-95"/>
                <a:ea typeface="Aka-AcidGR5yearsold" pitchFamily="2" charset="-95"/>
                <a:cs typeface="Microsoft Sans Serif" pitchFamily="34" charset="0"/>
              </a:rPr>
              <a:t>ξ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2306823" y="3356992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5yearsold" pitchFamily="2" charset="-95"/>
                <a:ea typeface="Aka-AcidGR5yearsold" pitchFamily="2" charset="-95"/>
              </a:rPr>
              <a:t>ι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2617422" y="3987654"/>
            <a:ext cx="461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5yearsold" pitchFamily="2" charset="-95"/>
                <a:ea typeface="Aka-AcidGR5yearsold" pitchFamily="2" charset="-95"/>
              </a:rPr>
              <a:t>δ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2664013" y="4581128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5yearsold" pitchFamily="2" charset="-95"/>
                <a:ea typeface="Aka-AcidGR5yearsold" pitchFamily="2" charset="-95"/>
              </a:rPr>
              <a:t>ι</a:t>
            </a:r>
          </a:p>
        </p:txBody>
      </p:sp>
      <p:pic>
        <p:nvPicPr>
          <p:cNvPr id="3" name="άσκηση 3">
            <a:hlinkClick r:id="" action="ppaction://media"/>
            <a:extLst>
              <a:ext uri="{FF2B5EF4-FFF2-40B4-BE49-F238E27FC236}">
                <a16:creationId xmlns:a16="http://schemas.microsoft.com/office/drawing/2014/main" id="{C05A5736-04D8-456E-AAE6-343072CB4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88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571612"/>
            <a:ext cx="906191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1798743" y="3011468"/>
            <a:ext cx="38731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96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-DiaryGirl" pitchFamily="2" charset="-95"/>
                <a:ea typeface="Aka-AcidGR-DiaryGirl" pitchFamily="2" charset="-95"/>
              </a:rPr>
              <a:t>τα</a:t>
            </a:r>
            <a:r>
              <a:rPr lang="el-GR" sz="96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-DiaryGirl" pitchFamily="2" charset="-95"/>
                <a:ea typeface="Aka-AcidGR-DiaryGirl" pitchFamily="2" charset="-95"/>
                <a:cs typeface="Microsoft Sans Serif" pitchFamily="34" charset="0"/>
              </a:rPr>
              <a:t>ξ</a:t>
            </a:r>
            <a:r>
              <a:rPr lang="el-GR" sz="96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-DiaryGirl" pitchFamily="2" charset="-95"/>
                <a:ea typeface="Aka-AcidGR-DiaryGirl" pitchFamily="2" charset="-95"/>
              </a:rPr>
              <a:t>ίδι</a:t>
            </a:r>
          </a:p>
        </p:txBody>
      </p:sp>
      <p:pic>
        <p:nvPicPr>
          <p:cNvPr id="2" name="άσκηση 4">
            <a:hlinkClick r:id="" action="ppaction://media"/>
            <a:extLst>
              <a:ext uri="{FF2B5EF4-FFF2-40B4-BE49-F238E27FC236}">
                <a16:creationId xmlns:a16="http://schemas.microsoft.com/office/drawing/2014/main" id="{03AB7AD4-18DE-44E3-98E6-7FAA81AAF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25241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Aka-AcidGR-DiaryGirl" pitchFamily="2" charset="-95"/>
                <a:ea typeface="Aka-AcidGR-DiaryGirl" pitchFamily="2" charset="-95"/>
              </a:rPr>
              <a:t>Μάθε να γράφεις σωστά πού πήγε η </a:t>
            </a:r>
            <a:r>
              <a:rPr lang="el-GR" dirty="0" err="1">
                <a:latin typeface="Aka-AcidGR-DiaryGirl" pitchFamily="2" charset="-95"/>
                <a:ea typeface="Aka-AcidGR-DiaryGirl" pitchFamily="2" charset="-95"/>
              </a:rPr>
              <a:t>Συννεφένια</a:t>
            </a:r>
            <a:r>
              <a:rPr lang="el-GR" dirty="0">
                <a:latin typeface="Aka-AcidGR-DiaryGirl" pitchFamily="2" charset="-95"/>
                <a:ea typeface="Aka-AcidGR-DiaryGirl" pitchFamily="2" charset="-95"/>
              </a:rPr>
              <a:t>: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0" y="2500306"/>
            <a:ext cx="9144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-DiaryGirl" pitchFamily="2" charset="-95"/>
                <a:ea typeface="Aka-AcidGR-DiaryGirl" pitchFamily="2" charset="-95"/>
              </a:rPr>
              <a:t>Ένα τα</a:t>
            </a:r>
            <a:r>
              <a:rPr lang="el-GR" sz="80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-DiaryGirl" pitchFamily="2" charset="-95"/>
                <a:ea typeface="Aka-AcidGR-DiaryGirl" pitchFamily="2" charset="-95"/>
                <a:cs typeface="Microsoft Sans Serif" pitchFamily="34" charset="0"/>
              </a:rPr>
              <a:t>ξ</a:t>
            </a:r>
            <a:r>
              <a:rPr lang="el-GR" sz="80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ka-AcidGR-DiaryGirl" pitchFamily="2" charset="-95"/>
                <a:ea typeface="Aka-AcidGR-DiaryGirl" pitchFamily="2" charset="-95"/>
              </a:rPr>
              <a:t>ίδι μακρινό.</a:t>
            </a:r>
          </a:p>
        </p:txBody>
      </p:sp>
      <p:pic>
        <p:nvPicPr>
          <p:cNvPr id="3" name="άσκηση 5">
            <a:hlinkClick r:id="" action="ppaction://media"/>
            <a:extLst>
              <a:ext uri="{FF2B5EF4-FFF2-40B4-BE49-F238E27FC236}">
                <a16:creationId xmlns:a16="http://schemas.microsoft.com/office/drawing/2014/main" id="{A06CC22C-5413-472A-93E5-23E1441EA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12279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Βάζω ο ή ω.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04351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ύλ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	             εγώ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έρ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        </a:t>
            </a:r>
          </a:p>
          <a:p>
            <a:pPr>
              <a:buNone/>
            </a:pP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εγώ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υπν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        το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ύσιμ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>
              <a:buNone/>
            </a:pP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εγώ 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απλών__    </a:t>
            </a:r>
          </a:p>
          <a:p>
            <a:pPr>
              <a:buNone/>
            </a:pP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ωτικ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</a:t>
            </a:r>
          </a:p>
        </p:txBody>
      </p:sp>
      <p:pic>
        <p:nvPicPr>
          <p:cNvPr id="4" name="3 - Εικόνα" descr="frog3465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9925" y="4707717"/>
            <a:ext cx="2124075" cy="2152650"/>
          </a:xfrm>
          <a:prstGeom prst="rect">
            <a:avLst/>
          </a:prstGeom>
        </p:spPr>
      </p:pic>
      <p:pic>
        <p:nvPicPr>
          <p:cNvPr id="5" name="ο/ω">
            <a:hlinkClick r:id="" action="ppaction://media"/>
            <a:extLst>
              <a:ext uri="{FF2B5EF4-FFF2-40B4-BE49-F238E27FC236}">
                <a16:creationId xmlns:a16="http://schemas.microsoft.com/office/drawing/2014/main" id="{FDDEE5A4-A6BA-4B69-944C-DF67131C3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4599" y="7949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6600" dirty="0">
                <a:latin typeface="Aka-AcidGR-TotallyPlain" pitchFamily="2" charset="0"/>
                <a:ea typeface="Aka-AcidGR-TotallyPlain" pitchFamily="2" charset="0"/>
              </a:rPr>
              <a:t>Βάζω η ή ι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50435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η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τά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		  το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πα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ιμάδ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>
              <a:buNone/>
            </a:pP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το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μα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ιλάρ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	    η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πρά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>
              <a:buNone/>
            </a:pP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η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λέ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		        το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αμά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</a:t>
            </a:r>
          </a:p>
          <a:p>
            <a:pPr>
              <a:buNone/>
            </a:pP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η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λή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            το  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  <a:cs typeface="Microsoft Sans Serif" pitchFamily="34" charset="0"/>
              </a:rPr>
              <a:t>ξ</a:t>
            </a:r>
            <a:r>
              <a:rPr lang="el-GR" sz="6000" dirty="0" err="1">
                <a:latin typeface="Aka-AcidGR-TotallyPlain" pitchFamily="2" charset="0"/>
                <a:ea typeface="Aka-AcidGR-TotallyPlain" pitchFamily="2" charset="0"/>
              </a:rPr>
              <a:t>υράφ</a:t>
            </a:r>
            <a:r>
              <a:rPr lang="el-GR" sz="6000" dirty="0">
                <a:latin typeface="Aka-AcidGR-TotallyPlain" pitchFamily="2" charset="0"/>
                <a:ea typeface="Aka-AcidGR-TotallyPlain" pitchFamily="2" charset="0"/>
              </a:rPr>
              <a:t>__</a:t>
            </a:r>
          </a:p>
        </p:txBody>
      </p:sp>
      <p:pic>
        <p:nvPicPr>
          <p:cNvPr id="4" name="3 - Εικόνα" descr="pumbaa01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856" y="4682549"/>
            <a:ext cx="2014725" cy="2178574"/>
          </a:xfrm>
          <a:prstGeom prst="rect">
            <a:avLst/>
          </a:prstGeom>
        </p:spPr>
      </p:pic>
      <p:pic>
        <p:nvPicPr>
          <p:cNvPr id="5" name="η/ι">
            <a:hlinkClick r:id="" action="ppaction://media"/>
            <a:extLst>
              <a:ext uri="{FF2B5EF4-FFF2-40B4-BE49-F238E27FC236}">
                <a16:creationId xmlns:a16="http://schemas.microsoft.com/office/drawing/2014/main" id="{53383A57-714B-49AB-8FBD-82501B1E8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92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-8142" y="748011"/>
            <a:ext cx="9160283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- Εικόνα" descr="imagesCA8TWZQH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68" y="4071942"/>
            <a:ext cx="1800225" cy="2533650"/>
          </a:xfrm>
          <a:prstGeom prst="rect">
            <a:avLst/>
          </a:prstGeom>
        </p:spPr>
      </p:pic>
      <p:sp>
        <p:nvSpPr>
          <p:cNvPr id="7" name="6 - Επεξήγηση με στρογγυλεμένο παραλληλόγραμμο"/>
          <p:cNvSpPr/>
          <p:nvPr/>
        </p:nvSpPr>
        <p:spPr>
          <a:xfrm>
            <a:off x="2928926" y="260648"/>
            <a:ext cx="5315482" cy="3311228"/>
          </a:xfrm>
          <a:prstGeom prst="wedgeRoundRectCallout">
            <a:avLst>
              <a:gd name="adj1" fmla="val 45117"/>
              <a:gd name="adj2" fmla="val 62669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Τι έλεγε η ιστορία του </a:t>
            </a:r>
            <a:r>
              <a:rPr lang="el-GR" sz="44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Σαμπέρ</a:t>
            </a:r>
            <a:r>
              <a:rPr lang="el-GR" sz="4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; Την τελείωσε; Από πού το καταλαβαίνουμε;</a:t>
            </a:r>
          </a:p>
        </p:txBody>
      </p:sp>
      <p:pic>
        <p:nvPicPr>
          <p:cNvPr id="2" name="ανάγνωση">
            <a:hlinkClick r:id="" action="ppaction://media"/>
            <a:extLst>
              <a:ext uri="{FF2B5EF4-FFF2-40B4-BE49-F238E27FC236}">
                <a16:creationId xmlns:a16="http://schemas.microsoft.com/office/drawing/2014/main" id="{2DF66DAD-4A81-4E14-B3EA-1B409A677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80" y="260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7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714356"/>
            <a:ext cx="9160283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- Εικόνα" descr="101dals0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662" y="285728"/>
            <a:ext cx="1266825" cy="781050"/>
          </a:xfrm>
          <a:prstGeom prst="rect">
            <a:avLst/>
          </a:prstGeom>
        </p:spPr>
      </p:pic>
      <p:sp>
        <p:nvSpPr>
          <p:cNvPr id="6" name="5 - Επεξήγηση με στρογγυλεμένο παραλληλόγραμμο"/>
          <p:cNvSpPr/>
          <p:nvPr/>
        </p:nvSpPr>
        <p:spPr>
          <a:xfrm>
            <a:off x="3321835" y="24698"/>
            <a:ext cx="5822165" cy="1100046"/>
          </a:xfrm>
          <a:prstGeom prst="wedgeRoundRectCallout">
            <a:avLst>
              <a:gd name="adj1" fmla="val -60037"/>
              <a:gd name="adj2" fmla="val 25302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latin typeface="Aka-AcidGR-TotallyPlain" pitchFamily="2" charset="0"/>
                <a:ea typeface="Aka-AcidGR-TotallyPlain" pitchFamily="2" charset="0"/>
              </a:rPr>
              <a:t>Μπορείτε να βρείτε τα σημαδάκια της στίξης;</a:t>
            </a:r>
          </a:p>
        </p:txBody>
      </p:sp>
      <p:sp>
        <p:nvSpPr>
          <p:cNvPr id="7" name="6 - Έλλειψη"/>
          <p:cNvSpPr/>
          <p:nvPr/>
        </p:nvSpPr>
        <p:spPr>
          <a:xfrm>
            <a:off x="3143240" y="4357694"/>
            <a:ext cx="357190" cy="35719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2928926" y="3929066"/>
            <a:ext cx="357190" cy="35719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2500298" y="3429000"/>
            <a:ext cx="357190" cy="35719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4929190" y="2428868"/>
            <a:ext cx="357190" cy="35719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Έλλειψη"/>
          <p:cNvSpPr/>
          <p:nvPr/>
        </p:nvSpPr>
        <p:spPr>
          <a:xfrm>
            <a:off x="3214678" y="1714488"/>
            <a:ext cx="357190" cy="35719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3929058" y="6286520"/>
            <a:ext cx="642942" cy="35719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Έλλειψη"/>
          <p:cNvSpPr/>
          <p:nvPr/>
        </p:nvSpPr>
        <p:spPr>
          <a:xfrm>
            <a:off x="3929058" y="5786454"/>
            <a:ext cx="357190" cy="35719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Έλλειψη"/>
          <p:cNvSpPr/>
          <p:nvPr/>
        </p:nvSpPr>
        <p:spPr>
          <a:xfrm>
            <a:off x="6215074" y="4857760"/>
            <a:ext cx="357190" cy="35719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Έλλειψη"/>
          <p:cNvSpPr/>
          <p:nvPr/>
        </p:nvSpPr>
        <p:spPr>
          <a:xfrm>
            <a:off x="1000100" y="1142984"/>
            <a:ext cx="357190" cy="35719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Έλλειψη"/>
          <p:cNvSpPr/>
          <p:nvPr/>
        </p:nvSpPr>
        <p:spPr>
          <a:xfrm>
            <a:off x="928662" y="2143116"/>
            <a:ext cx="857256" cy="78581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Επεξήγηση με στρογγυλεμένο παραλληλόγραμμο"/>
          <p:cNvSpPr/>
          <p:nvPr/>
        </p:nvSpPr>
        <p:spPr>
          <a:xfrm>
            <a:off x="2500298" y="0"/>
            <a:ext cx="6643702" cy="1116992"/>
          </a:xfrm>
          <a:prstGeom prst="wedgeRoundRectCallout">
            <a:avLst>
              <a:gd name="adj1" fmla="val -57657"/>
              <a:gd name="adj2" fmla="val 1537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Έχουμε και δύο καινούρια σημαδάκια όπως βλέπετε! Τα εισαγωγικά και τις τρεις τελείες που λέγονται αποσιωπητικά!</a:t>
            </a:r>
          </a:p>
        </p:txBody>
      </p:sp>
      <p:pic>
        <p:nvPicPr>
          <p:cNvPr id="2" name="σημεία στίξης">
            <a:hlinkClick r:id="" action="ppaction://media"/>
            <a:extLst>
              <a:ext uri="{FF2B5EF4-FFF2-40B4-BE49-F238E27FC236}">
                <a16:creationId xmlns:a16="http://schemas.microsoft.com/office/drawing/2014/main" id="{AFE23EE6-E7A1-4A48-BEE4-19C3423DA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016" y="177106"/>
            <a:ext cx="487363" cy="487363"/>
          </a:xfrm>
          <a:prstGeom prst="rect">
            <a:avLst/>
          </a:prstGeom>
        </p:spPr>
      </p:pic>
      <p:pic>
        <p:nvPicPr>
          <p:cNvPr id="3" name="εισαγωγικά αποσιωποιητικ">
            <a:hlinkClick r:id="" action="ppaction://media"/>
            <a:extLst>
              <a:ext uri="{FF2B5EF4-FFF2-40B4-BE49-F238E27FC236}">
                <a16:creationId xmlns:a16="http://schemas.microsoft.com/office/drawing/2014/main" id="{CA9838BC-C7A7-49C4-BCB4-1495A9EE60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28" y="24231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1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9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0338-0B45-4D27-A4DC-F9B7178D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l-GR" b="1" u="sng" dirty="0"/>
              <a:t>Σημεία Στίξης </a:t>
            </a:r>
            <a:endParaRPr lang="en-CY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C9B38-9F80-4971-8B07-42751B371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0475"/>
            <a:ext cx="440283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l-GR" dirty="0"/>
              <a:t>Στην </a:t>
            </a:r>
            <a:r>
              <a:rPr lang="el-GR" b="1" dirty="0">
                <a:solidFill>
                  <a:srgbClr val="C00000"/>
                </a:solidFill>
              </a:rPr>
              <a:t>τελεία</a:t>
            </a:r>
            <a:r>
              <a:rPr lang="el-GR" dirty="0"/>
              <a:t> σταματάμε,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dirty="0"/>
              <a:t>στο </a:t>
            </a:r>
            <a:r>
              <a:rPr lang="el-GR" b="1" dirty="0">
                <a:solidFill>
                  <a:srgbClr val="C00000"/>
                </a:solidFill>
              </a:rPr>
              <a:t>ερωτηματικό</a:t>
            </a:r>
            <a:r>
              <a:rPr lang="el-GR" dirty="0"/>
              <a:t> ρωτάμε.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dirty="0"/>
              <a:t>Το </a:t>
            </a:r>
            <a:r>
              <a:rPr lang="el-GR" b="1" dirty="0">
                <a:solidFill>
                  <a:srgbClr val="C00000"/>
                </a:solidFill>
              </a:rPr>
              <a:t>θαυμαστικό</a:t>
            </a:r>
            <a:r>
              <a:rPr lang="el-GR" dirty="0"/>
              <a:t> θαυμάζει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dirty="0"/>
              <a:t>και το </a:t>
            </a:r>
            <a:r>
              <a:rPr lang="el-GR" b="1" dirty="0">
                <a:solidFill>
                  <a:srgbClr val="C00000"/>
                </a:solidFill>
              </a:rPr>
              <a:t>κόμμα</a:t>
            </a:r>
            <a:r>
              <a:rPr lang="el-GR" dirty="0"/>
              <a:t> ξεκουράζει.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dirty="0"/>
              <a:t>Τα </a:t>
            </a:r>
            <a:r>
              <a:rPr lang="el-GR" b="1" dirty="0">
                <a:solidFill>
                  <a:srgbClr val="C00000"/>
                </a:solidFill>
              </a:rPr>
              <a:t>αποσιωπητικά</a:t>
            </a:r>
            <a:r>
              <a:rPr lang="el-GR" dirty="0"/>
              <a:t> σιωπούν,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b="1" dirty="0">
                <a:solidFill>
                  <a:srgbClr val="C00000"/>
                </a:solidFill>
              </a:rPr>
              <a:t>δυο τελείες </a:t>
            </a:r>
            <a:r>
              <a:rPr lang="el-GR" dirty="0"/>
              <a:t>εξηγούν.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b="1" dirty="0">
                <a:solidFill>
                  <a:srgbClr val="C00000"/>
                </a:solidFill>
              </a:rPr>
              <a:t>Παύλα</a:t>
            </a:r>
            <a:r>
              <a:rPr lang="el-GR" dirty="0">
                <a:solidFill>
                  <a:srgbClr val="C00000"/>
                </a:solidFill>
              </a:rPr>
              <a:t>, </a:t>
            </a:r>
            <a:r>
              <a:rPr lang="el-GR" b="1" dirty="0">
                <a:solidFill>
                  <a:srgbClr val="C00000"/>
                </a:solidFill>
              </a:rPr>
              <a:t>εισαγωγικά</a:t>
            </a:r>
            <a:r>
              <a:rPr lang="el-GR" dirty="0"/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dirty="0"/>
              <a:t>όταν κάποιος μας μιλά!</a:t>
            </a:r>
            <a:endParaRPr lang="en-C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C3D2F-A1AE-4117-B3E0-6C75F1DD3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348880"/>
            <a:ext cx="4038600" cy="2578149"/>
          </a:xfrm>
          <a:prstGeom prst="rect">
            <a:avLst/>
          </a:prstGeom>
          <a:noFill/>
        </p:spPr>
      </p:pic>
      <p:pic>
        <p:nvPicPr>
          <p:cNvPr id="5" name="σημεία στίξης">
            <a:hlinkClick r:id="" action="ppaction://media"/>
            <a:extLst>
              <a:ext uri="{FF2B5EF4-FFF2-40B4-BE49-F238E27FC236}">
                <a16:creationId xmlns:a16="http://schemas.microsoft.com/office/drawing/2014/main" id="{9BE67291-DA5E-4DFF-BE6B-38644C3F9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846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9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2951" y="1116992"/>
            <a:ext cx="8820472" cy="578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672406" y="0"/>
            <a:ext cx="1471594" cy="989034"/>
          </a:xfrm>
        </p:spPr>
        <p:txBody>
          <a:bodyPr>
            <a:normAutofit/>
          </a:bodyPr>
          <a:lstStyle/>
          <a:p>
            <a:r>
              <a:rPr lang="el-GR" sz="1800" dirty="0"/>
              <a:t>.</a:t>
            </a:r>
          </a:p>
        </p:txBody>
      </p:sp>
      <p:sp>
        <p:nvSpPr>
          <p:cNvPr id="4" name="16 - Επεξήγηση με στρογγυλεμένο παραλληλόγραμμο"/>
          <p:cNvSpPr/>
          <p:nvPr/>
        </p:nvSpPr>
        <p:spPr>
          <a:xfrm>
            <a:off x="179512" y="0"/>
            <a:ext cx="3419872" cy="1268760"/>
          </a:xfrm>
          <a:prstGeom prst="wedgeRoundRectCallout">
            <a:avLst>
              <a:gd name="adj1" fmla="val 63079"/>
              <a:gd name="adj2" fmla="val -745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Σειρά σου να διαβάσεις το κείμενο.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4" y="-1"/>
            <a:ext cx="753383" cy="1519429"/>
          </a:xfrm>
          <a:prstGeom prst="rect">
            <a:avLst/>
          </a:prstGeom>
        </p:spPr>
      </p:pic>
      <p:pic>
        <p:nvPicPr>
          <p:cNvPr id="6" name="ανάγνωση">
            <a:hlinkClick r:id="" action="ppaction://media"/>
            <a:extLst>
              <a:ext uri="{FF2B5EF4-FFF2-40B4-BE49-F238E27FC236}">
                <a16:creationId xmlns:a16="http://schemas.microsoft.com/office/drawing/2014/main" id="{DF99C14B-E17B-425E-94FB-1B945B61B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3885" y="3407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1" y="642918"/>
            <a:ext cx="9144001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85794"/>
          </a:xfrm>
        </p:spPr>
        <p:txBody>
          <a:bodyPr>
            <a:noAutofit/>
          </a:bodyPr>
          <a:lstStyle/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Ο Άκης </a:t>
            </a:r>
            <a:r>
              <a:rPr lang="el-G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Οχταποδάκης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 μας έκλεψε τις λέξεις και έβαλε εικόνες . Βοήθησε να ξαναφτιάξουμε το κείμενο.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7572396" y="1000108"/>
            <a:ext cx="114300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Ορθογώνιο"/>
          <p:cNvSpPr/>
          <p:nvPr/>
        </p:nvSpPr>
        <p:spPr>
          <a:xfrm>
            <a:off x="2214546" y="1500174"/>
            <a:ext cx="114300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1428728" y="3214686"/>
            <a:ext cx="114300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5715008" y="3714752"/>
            <a:ext cx="114300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2357422" y="4143380"/>
            <a:ext cx="114300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3143240" y="5143512"/>
            <a:ext cx="278608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10 - Εικόνα" descr="OCTOPU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166"/>
            <a:ext cx="1324245" cy="1214446"/>
          </a:xfrm>
          <a:prstGeom prst="rect">
            <a:avLst/>
          </a:prstGeom>
        </p:spPr>
      </p:pic>
      <p:pic>
        <p:nvPicPr>
          <p:cNvPr id="12" name="11 - Εικόνα" descr="wind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834" y="785794"/>
            <a:ext cx="1065387" cy="923925"/>
          </a:xfrm>
          <a:prstGeom prst="rect">
            <a:avLst/>
          </a:prstGeom>
        </p:spPr>
      </p:pic>
      <p:pic>
        <p:nvPicPr>
          <p:cNvPr id="13" name="12 - Εικόνα" descr="rain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5984" y="1428736"/>
            <a:ext cx="785811" cy="785811"/>
          </a:xfrm>
          <a:prstGeom prst="rect">
            <a:avLst/>
          </a:prstGeom>
        </p:spPr>
      </p:pic>
      <p:pic>
        <p:nvPicPr>
          <p:cNvPr id="14" name="13 - Εικόνα" descr="palac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52" y="3000372"/>
            <a:ext cx="1214446" cy="796795"/>
          </a:xfrm>
          <a:prstGeom prst="rect">
            <a:avLst/>
          </a:prstGeom>
        </p:spPr>
      </p:pic>
      <p:pic>
        <p:nvPicPr>
          <p:cNvPr id="15" name="14 - Εικόνα" descr="do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760" y="3429000"/>
            <a:ext cx="609600" cy="1066800"/>
          </a:xfrm>
          <a:prstGeom prst="rect">
            <a:avLst/>
          </a:prstGeom>
        </p:spPr>
      </p:pic>
      <p:pic>
        <p:nvPicPr>
          <p:cNvPr id="16" name="15 - Εικόνα" descr="wood plank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8860" y="4286256"/>
            <a:ext cx="2134289" cy="323850"/>
          </a:xfrm>
          <a:prstGeom prst="rect">
            <a:avLst/>
          </a:prstGeom>
        </p:spPr>
      </p:pic>
      <p:pic>
        <p:nvPicPr>
          <p:cNvPr id="17" name="16 - Εικόνα" descr="wind.bmp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6182" y="5136838"/>
            <a:ext cx="928694" cy="611351"/>
          </a:xfrm>
          <a:prstGeom prst="rect">
            <a:avLst/>
          </a:prstGeom>
        </p:spPr>
      </p:pic>
      <p:pic>
        <p:nvPicPr>
          <p:cNvPr id="3" name="χταποδάκης">
            <a:hlinkClick r:id="" action="ppaction://media"/>
            <a:extLst>
              <a:ext uri="{FF2B5EF4-FFF2-40B4-BE49-F238E27FC236}">
                <a16:creationId xmlns:a16="http://schemas.microsoft.com/office/drawing/2014/main" id="{E28ADE35-D8B9-4A9F-A694-B3F97E091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1187" y="477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Ποιο γράμμα έχουν όλες οι λέξεις;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2910" y="3429000"/>
            <a:ext cx="2000264" cy="92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71868" y="5429264"/>
            <a:ext cx="1275164" cy="80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72264" y="3714752"/>
            <a:ext cx="1290642" cy="66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5786" y="2000240"/>
            <a:ext cx="274826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29322" y="1785926"/>
            <a:ext cx="256245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86446" y="5072074"/>
            <a:ext cx="28892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2910" y="5214950"/>
            <a:ext cx="1994450" cy="96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- Ορθογώνιο"/>
          <p:cNvSpPr/>
          <p:nvPr/>
        </p:nvSpPr>
        <p:spPr>
          <a:xfrm>
            <a:off x="4047192" y="2071678"/>
            <a:ext cx="122341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15000" b="1" cap="none" spc="1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ξ</a:t>
            </a:r>
          </a:p>
        </p:txBody>
      </p:sp>
      <p:pic>
        <p:nvPicPr>
          <p:cNvPr id="3" name="Ξξ">
            <a:hlinkClick r:id="" action="ppaction://media"/>
            <a:extLst>
              <a:ext uri="{FF2B5EF4-FFF2-40B4-BE49-F238E27FC236}">
                <a16:creationId xmlns:a16="http://schemas.microsoft.com/office/drawing/2014/main" id="{1AF881F7-3B23-4998-B411-0BF565D58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94260" y="12985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570186"/>
          </a:xfrm>
          <a:prstGeom prst="rect">
            <a:avLst/>
          </a:prstGeom>
          <a:solidFill>
            <a:srgbClr val="00B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Πώς</a:t>
            </a:r>
            <a:r>
              <a:rPr lang="en-US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γράφω</a:t>
            </a:r>
            <a:r>
              <a:rPr lang="en-US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l-GR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Ξξ</a:t>
            </a:r>
            <a:endParaRPr lang="en-US" sz="8000" b="1" dirty="0">
              <a:solidFill>
                <a:schemeClr val="bg1"/>
              </a:solidFill>
              <a:latin typeface="+mn-lt"/>
              <a:ea typeface="Aka-AcidGR-DiaryGirl" pitchFamily="2" charset="-95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037" y="9238"/>
            <a:ext cx="9144000" cy="1570186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Το τρενάκι της Αλφαβήτας παίρνει ακόμα έναν επιβάτη</a:t>
            </a:r>
            <a:r>
              <a:rPr lang="el-GR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!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69442"/>
            <a:ext cx="3986169" cy="206974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0" y="5116646"/>
            <a:ext cx="9131927" cy="62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>
            <a:off x="-12073" y="1775898"/>
            <a:ext cx="9131927" cy="62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Στρογγυλεμένο ορθογώνιο 6"/>
          <p:cNvSpPr/>
          <p:nvPr/>
        </p:nvSpPr>
        <p:spPr>
          <a:xfrm rot="16200000">
            <a:off x="2103173" y="747496"/>
            <a:ext cx="576064" cy="269519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Στρογγυλεμένο ορθογώνιο 13"/>
          <p:cNvSpPr/>
          <p:nvPr/>
        </p:nvSpPr>
        <p:spPr>
          <a:xfrm rot="16200000">
            <a:off x="2103172" y="2413131"/>
            <a:ext cx="576064" cy="193583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Στρογγυλεμένο ορθογώνιο 15"/>
          <p:cNvSpPr/>
          <p:nvPr/>
        </p:nvSpPr>
        <p:spPr>
          <a:xfrm rot="16200000">
            <a:off x="2103173" y="3459817"/>
            <a:ext cx="576064" cy="269519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Στρογγυλεμένο ορθογώνιο 19"/>
          <p:cNvSpPr/>
          <p:nvPr/>
        </p:nvSpPr>
        <p:spPr>
          <a:xfrm rot="16200000">
            <a:off x="6278333" y="995989"/>
            <a:ext cx="366641" cy="205110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Στεφάνη 2"/>
          <p:cNvSpPr/>
          <p:nvPr/>
        </p:nvSpPr>
        <p:spPr>
          <a:xfrm rot="16200000">
            <a:off x="6406925" y="2130319"/>
            <a:ext cx="1840021" cy="1477419"/>
          </a:xfrm>
          <a:prstGeom prst="blockArc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1" name="Στεφάνη 20"/>
          <p:cNvSpPr/>
          <p:nvPr/>
        </p:nvSpPr>
        <p:spPr>
          <a:xfrm rot="16200000">
            <a:off x="6388921" y="3580353"/>
            <a:ext cx="1766764" cy="1368150"/>
          </a:xfrm>
          <a:prstGeom prst="blockArc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2" name="Στεφάνη 21"/>
          <p:cNvSpPr/>
          <p:nvPr/>
        </p:nvSpPr>
        <p:spPr>
          <a:xfrm rot="6405471">
            <a:off x="6078230" y="4673978"/>
            <a:ext cx="1619271" cy="1744219"/>
          </a:xfrm>
          <a:prstGeom prst="blockArc">
            <a:avLst>
              <a:gd name="adj1" fmla="val 10800000"/>
              <a:gd name="adj2" fmla="val 3409328"/>
              <a:gd name="adj3" fmla="val 1967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-0.88716 -0.0055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5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4" grpId="0" animBg="1"/>
      <p:bldP spid="16" grpId="0" animBg="1"/>
      <p:bldP spid="20" grpId="0" animBg="1"/>
      <p:bldP spid="3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339</Words>
  <Application>Microsoft Office PowerPoint</Application>
  <PresentationFormat>On-screen Show (4:3)</PresentationFormat>
  <Paragraphs>86</Paragraphs>
  <Slides>28</Slides>
  <Notes>4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Aka-AcidGR5yearsold</vt:lpstr>
      <vt:lpstr>Aka-AcidGR-DiaryGirl</vt:lpstr>
      <vt:lpstr>Aka-AcidGR-TotallyPlain</vt:lpstr>
      <vt:lpstr>Arial</vt:lpstr>
      <vt:lpstr>Calibri</vt:lpstr>
      <vt:lpstr>ChemyRetro</vt:lpstr>
      <vt:lpstr>Θέμα του Office</vt:lpstr>
      <vt:lpstr>Το παράξενο ταξίδι της Συννεφένιας </vt:lpstr>
      <vt:lpstr>Τι βλέπουμε στην εικόνα; Τι νομίζετε ότι συμβαίνει;</vt:lpstr>
      <vt:lpstr>PowerPoint Presentation</vt:lpstr>
      <vt:lpstr>PowerPoint Presentation</vt:lpstr>
      <vt:lpstr>Σημεία Στίξης </vt:lpstr>
      <vt:lpstr>.</vt:lpstr>
      <vt:lpstr>Ο Άκης Οχταποδάκης μας έκλεψε τις λέξεις και έβαλε εικόνες . Βοήθησε να ξαναφτιάξουμε το κείμενο.</vt:lpstr>
      <vt:lpstr>Ποιο γράμμα έχουν όλες οι λέξεις;</vt:lpstr>
      <vt:lpstr>PowerPoint Presentation</vt:lpstr>
      <vt:lpstr>PowerPoint Presentation</vt:lpstr>
      <vt:lpstr>Το νέο μας γράμμα. </vt:lpstr>
      <vt:lpstr>Λέμε λέξεις από ξ.</vt:lpstr>
      <vt:lpstr>Κιτρινίζουμε όλα τα Ξ ξ του κειμένου.</vt:lpstr>
      <vt:lpstr>PowerPoint Presentation</vt:lpstr>
      <vt:lpstr>PowerPoint Presentation</vt:lpstr>
      <vt:lpstr>PowerPoint Presentation</vt:lpstr>
      <vt:lpstr>Το παράξενο ταξίδι της Συννεφένιας</vt:lpstr>
      <vt:lpstr>PowerPoint Presentation</vt:lpstr>
      <vt:lpstr>PowerPoint Presentation</vt:lpstr>
      <vt:lpstr>PowerPoint Presentation</vt:lpstr>
      <vt:lpstr>PowerPoint Presentation</vt:lpstr>
      <vt:lpstr>Γράφουμε ξ.</vt:lpstr>
      <vt:lpstr>PowerPoint Presentation</vt:lpstr>
      <vt:lpstr>PowerPoint Presentation</vt:lpstr>
      <vt:lpstr>PowerPoint Presentation</vt:lpstr>
      <vt:lpstr>Μάθε να γράφεις σωστά πού πήγε η Συννεφένια:</vt:lpstr>
      <vt:lpstr>Βάζω ο ή ω.</vt:lpstr>
      <vt:lpstr>Βάζω η ή 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παράξενο ταξίδι της Συννεφένιας</dc:title>
  <dc:creator>Ιωάννα</dc:creator>
  <cp:lastModifiedBy>Ζαμπέτα Χριστοφή</cp:lastModifiedBy>
  <cp:revision>17</cp:revision>
  <dcterms:created xsi:type="dcterms:W3CDTF">2015-01-22T19:17:03Z</dcterms:created>
  <dcterms:modified xsi:type="dcterms:W3CDTF">2021-01-30T14:09:12Z</dcterms:modified>
</cp:coreProperties>
</file>